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78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B080E4-04D3-485B-B529-84C0F763243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4A9E04D-1875-4C85-A460-A79C1296DAFE}">
      <dgm:prSet/>
      <dgm:spPr/>
      <dgm:t>
        <a:bodyPr/>
        <a:lstStyle/>
        <a:p>
          <a:r>
            <a:rPr lang="fr-FR"/>
            <a:t>Ron</a:t>
          </a:r>
          <a:endParaRPr lang="en-US"/>
        </a:p>
      </dgm:t>
    </dgm:pt>
    <dgm:pt modelId="{AABD7741-E6F6-479D-A9EE-1A5C8001C7E9}" type="parTrans" cxnId="{69D3B455-1484-4904-8801-7F989F79D9D5}">
      <dgm:prSet/>
      <dgm:spPr/>
      <dgm:t>
        <a:bodyPr/>
        <a:lstStyle/>
        <a:p>
          <a:endParaRPr lang="en-US"/>
        </a:p>
      </dgm:t>
    </dgm:pt>
    <dgm:pt modelId="{3ED4080B-A451-41BD-887D-E9FD76980684}" type="sibTrans" cxnId="{69D3B455-1484-4904-8801-7F989F79D9D5}">
      <dgm:prSet/>
      <dgm:spPr/>
      <dgm:t>
        <a:bodyPr/>
        <a:lstStyle/>
        <a:p>
          <a:endParaRPr lang="en-US"/>
        </a:p>
      </dgm:t>
    </dgm:pt>
    <dgm:pt modelId="{7701E116-84C2-4A18-8DA7-434D2BF81BBF}">
      <dgm:prSet/>
      <dgm:spPr/>
      <dgm:t>
        <a:bodyPr/>
        <a:lstStyle/>
        <a:p>
          <a:r>
            <a:rPr lang="fr-FR"/>
            <a:t>Bas</a:t>
          </a:r>
          <a:endParaRPr lang="en-US"/>
        </a:p>
      </dgm:t>
    </dgm:pt>
    <dgm:pt modelId="{5585D849-C364-4245-91AC-BFDA9008E881}" type="parTrans" cxnId="{AB63CD51-4E6E-4457-B37F-F93812C18FAE}">
      <dgm:prSet/>
      <dgm:spPr/>
      <dgm:t>
        <a:bodyPr/>
        <a:lstStyle/>
        <a:p>
          <a:endParaRPr lang="en-US"/>
        </a:p>
      </dgm:t>
    </dgm:pt>
    <dgm:pt modelId="{386C2880-4364-4742-9AD9-477038E3AB36}" type="sibTrans" cxnId="{AB63CD51-4E6E-4457-B37F-F93812C18FAE}">
      <dgm:prSet/>
      <dgm:spPr/>
      <dgm:t>
        <a:bodyPr/>
        <a:lstStyle/>
        <a:p>
          <a:endParaRPr lang="en-US"/>
        </a:p>
      </dgm:t>
    </dgm:pt>
    <dgm:pt modelId="{407B61C4-0CE7-4F96-85CA-2B22B13DC21A}">
      <dgm:prSet/>
      <dgm:spPr/>
      <dgm:t>
        <a:bodyPr/>
        <a:lstStyle/>
        <a:p>
          <a:r>
            <a:rPr lang="fr-FR"/>
            <a:t>Adelmar </a:t>
          </a:r>
          <a:endParaRPr lang="en-US"/>
        </a:p>
      </dgm:t>
    </dgm:pt>
    <dgm:pt modelId="{C8A90691-A82A-4210-AE1A-F2C1CA1C8D29}" type="parTrans" cxnId="{1C6AE9CC-002B-456F-A1BF-4E56CDDC2C45}">
      <dgm:prSet/>
      <dgm:spPr/>
      <dgm:t>
        <a:bodyPr/>
        <a:lstStyle/>
        <a:p>
          <a:endParaRPr lang="en-US"/>
        </a:p>
      </dgm:t>
    </dgm:pt>
    <dgm:pt modelId="{1D62EF05-1B00-442B-875D-F91CDB462245}" type="sibTrans" cxnId="{1C6AE9CC-002B-456F-A1BF-4E56CDDC2C45}">
      <dgm:prSet/>
      <dgm:spPr/>
      <dgm:t>
        <a:bodyPr/>
        <a:lstStyle/>
        <a:p>
          <a:endParaRPr lang="en-US"/>
        </a:p>
      </dgm:t>
    </dgm:pt>
    <dgm:pt modelId="{9C77DF89-A59A-4E49-B48F-D4D4C3181D17}">
      <dgm:prSet/>
      <dgm:spPr/>
      <dgm:t>
        <a:bodyPr/>
        <a:lstStyle/>
        <a:p>
          <a:r>
            <a:rPr lang="fr-FR"/>
            <a:t>Michel </a:t>
          </a:r>
          <a:endParaRPr lang="en-US"/>
        </a:p>
      </dgm:t>
    </dgm:pt>
    <dgm:pt modelId="{2BD075AB-6A07-4626-910E-C8B0303942BE}" type="parTrans" cxnId="{6E02867E-60BC-448F-A649-148CEDAF5B22}">
      <dgm:prSet/>
      <dgm:spPr/>
      <dgm:t>
        <a:bodyPr/>
        <a:lstStyle/>
        <a:p>
          <a:endParaRPr lang="en-US"/>
        </a:p>
      </dgm:t>
    </dgm:pt>
    <dgm:pt modelId="{5F14CE8B-4A1E-492B-97D6-106F39CB0A6F}" type="sibTrans" cxnId="{6E02867E-60BC-448F-A649-148CEDAF5B22}">
      <dgm:prSet/>
      <dgm:spPr/>
      <dgm:t>
        <a:bodyPr/>
        <a:lstStyle/>
        <a:p>
          <a:endParaRPr lang="en-US"/>
        </a:p>
      </dgm:t>
    </dgm:pt>
    <dgm:pt modelId="{5112482E-AEC1-4766-AD99-89396F8A2572}">
      <dgm:prSet/>
      <dgm:spPr/>
      <dgm:t>
        <a:bodyPr/>
        <a:lstStyle/>
        <a:p>
          <a:r>
            <a:rPr lang="fr-FR"/>
            <a:t>Dyllian</a:t>
          </a:r>
          <a:endParaRPr lang="en-US"/>
        </a:p>
      </dgm:t>
    </dgm:pt>
    <dgm:pt modelId="{5A05C8B2-D263-4703-8D39-56D40B926D3C}" type="parTrans" cxnId="{2699D12E-D07C-474D-A924-FD9667380A05}">
      <dgm:prSet/>
      <dgm:spPr/>
      <dgm:t>
        <a:bodyPr/>
        <a:lstStyle/>
        <a:p>
          <a:endParaRPr lang="en-US"/>
        </a:p>
      </dgm:t>
    </dgm:pt>
    <dgm:pt modelId="{C0D75F36-7B91-4934-BB22-BE55BDA26C6D}" type="sibTrans" cxnId="{2699D12E-D07C-474D-A924-FD9667380A05}">
      <dgm:prSet/>
      <dgm:spPr/>
      <dgm:t>
        <a:bodyPr/>
        <a:lstStyle/>
        <a:p>
          <a:endParaRPr lang="en-US"/>
        </a:p>
      </dgm:t>
    </dgm:pt>
    <dgm:pt modelId="{A2E8918F-AE0C-4212-ACBA-B55279F3390B}">
      <dgm:prSet/>
      <dgm:spPr/>
      <dgm:t>
        <a:bodyPr/>
        <a:lstStyle/>
        <a:p>
          <a:r>
            <a:rPr lang="fr-FR"/>
            <a:t>André</a:t>
          </a:r>
          <a:endParaRPr lang="en-US"/>
        </a:p>
      </dgm:t>
    </dgm:pt>
    <dgm:pt modelId="{4FD68023-B82F-4DDD-8BFB-3CFE424BF809}" type="parTrans" cxnId="{8B90DD74-04D3-420A-8D78-7911A1F295D3}">
      <dgm:prSet/>
      <dgm:spPr/>
      <dgm:t>
        <a:bodyPr/>
        <a:lstStyle/>
        <a:p>
          <a:endParaRPr lang="en-US"/>
        </a:p>
      </dgm:t>
    </dgm:pt>
    <dgm:pt modelId="{4194C23B-7099-468A-814E-B68C6F03E7BF}" type="sibTrans" cxnId="{8B90DD74-04D3-420A-8D78-7911A1F295D3}">
      <dgm:prSet/>
      <dgm:spPr/>
      <dgm:t>
        <a:bodyPr/>
        <a:lstStyle/>
        <a:p>
          <a:endParaRPr lang="en-US"/>
        </a:p>
      </dgm:t>
    </dgm:pt>
    <dgm:pt modelId="{D3A48A47-AE2E-48A8-8253-D54E48987AF3}" type="pres">
      <dgm:prSet presAssocID="{E1B080E4-04D3-485B-B529-84C0F7632438}" presName="diagram" presStyleCnt="0">
        <dgm:presLayoutVars>
          <dgm:dir/>
          <dgm:resizeHandles val="exact"/>
        </dgm:presLayoutVars>
      </dgm:prSet>
      <dgm:spPr/>
    </dgm:pt>
    <dgm:pt modelId="{8BA93044-ADF1-4115-AF8E-76480A9B583B}" type="pres">
      <dgm:prSet presAssocID="{C4A9E04D-1875-4C85-A460-A79C1296DAFE}" presName="node" presStyleLbl="node1" presStyleIdx="0" presStyleCnt="6">
        <dgm:presLayoutVars>
          <dgm:bulletEnabled val="1"/>
        </dgm:presLayoutVars>
      </dgm:prSet>
      <dgm:spPr/>
    </dgm:pt>
    <dgm:pt modelId="{790EDF0D-9668-4834-846B-75ACA15432D9}" type="pres">
      <dgm:prSet presAssocID="{3ED4080B-A451-41BD-887D-E9FD76980684}" presName="sibTrans" presStyleCnt="0"/>
      <dgm:spPr/>
    </dgm:pt>
    <dgm:pt modelId="{9ADB36B7-0798-4378-8628-BF0FD8AA99D5}" type="pres">
      <dgm:prSet presAssocID="{7701E116-84C2-4A18-8DA7-434D2BF81BBF}" presName="node" presStyleLbl="node1" presStyleIdx="1" presStyleCnt="6">
        <dgm:presLayoutVars>
          <dgm:bulletEnabled val="1"/>
        </dgm:presLayoutVars>
      </dgm:prSet>
      <dgm:spPr/>
    </dgm:pt>
    <dgm:pt modelId="{C4071FD8-7047-4409-890D-6265881CF53A}" type="pres">
      <dgm:prSet presAssocID="{386C2880-4364-4742-9AD9-477038E3AB36}" presName="sibTrans" presStyleCnt="0"/>
      <dgm:spPr/>
    </dgm:pt>
    <dgm:pt modelId="{C05ABFBE-F2EC-41A2-954D-A5BF1C2E1D14}" type="pres">
      <dgm:prSet presAssocID="{407B61C4-0CE7-4F96-85CA-2B22B13DC21A}" presName="node" presStyleLbl="node1" presStyleIdx="2" presStyleCnt="6">
        <dgm:presLayoutVars>
          <dgm:bulletEnabled val="1"/>
        </dgm:presLayoutVars>
      </dgm:prSet>
      <dgm:spPr/>
    </dgm:pt>
    <dgm:pt modelId="{B9C26E81-5674-49C9-9C04-7B88A966A16D}" type="pres">
      <dgm:prSet presAssocID="{1D62EF05-1B00-442B-875D-F91CDB462245}" presName="sibTrans" presStyleCnt="0"/>
      <dgm:spPr/>
    </dgm:pt>
    <dgm:pt modelId="{D13C759D-4AE3-493A-A3D0-C0F51A35DDCA}" type="pres">
      <dgm:prSet presAssocID="{9C77DF89-A59A-4E49-B48F-D4D4C3181D17}" presName="node" presStyleLbl="node1" presStyleIdx="3" presStyleCnt="6">
        <dgm:presLayoutVars>
          <dgm:bulletEnabled val="1"/>
        </dgm:presLayoutVars>
      </dgm:prSet>
      <dgm:spPr/>
    </dgm:pt>
    <dgm:pt modelId="{295DC458-EC84-465E-8DFB-0E3DC1D25EE3}" type="pres">
      <dgm:prSet presAssocID="{5F14CE8B-4A1E-492B-97D6-106F39CB0A6F}" presName="sibTrans" presStyleCnt="0"/>
      <dgm:spPr/>
    </dgm:pt>
    <dgm:pt modelId="{95877026-8044-4D66-AF6C-2ED6315E7D71}" type="pres">
      <dgm:prSet presAssocID="{5112482E-AEC1-4766-AD99-89396F8A2572}" presName="node" presStyleLbl="node1" presStyleIdx="4" presStyleCnt="6">
        <dgm:presLayoutVars>
          <dgm:bulletEnabled val="1"/>
        </dgm:presLayoutVars>
      </dgm:prSet>
      <dgm:spPr/>
    </dgm:pt>
    <dgm:pt modelId="{AB8BE748-63F5-412E-8842-F637394770AF}" type="pres">
      <dgm:prSet presAssocID="{C0D75F36-7B91-4934-BB22-BE55BDA26C6D}" presName="sibTrans" presStyleCnt="0"/>
      <dgm:spPr/>
    </dgm:pt>
    <dgm:pt modelId="{B742D33D-1B82-44FB-A489-3CE4016E4D75}" type="pres">
      <dgm:prSet presAssocID="{A2E8918F-AE0C-4212-ACBA-B55279F3390B}" presName="node" presStyleLbl="node1" presStyleIdx="5" presStyleCnt="6">
        <dgm:presLayoutVars>
          <dgm:bulletEnabled val="1"/>
        </dgm:presLayoutVars>
      </dgm:prSet>
      <dgm:spPr/>
    </dgm:pt>
  </dgm:ptLst>
  <dgm:cxnLst>
    <dgm:cxn modelId="{67564A04-D67D-4187-96A1-7319B83F0E1A}" type="presOf" srcId="{C4A9E04D-1875-4C85-A460-A79C1296DAFE}" destId="{8BA93044-ADF1-4115-AF8E-76480A9B583B}" srcOrd="0" destOrd="0" presId="urn:microsoft.com/office/officeart/2005/8/layout/default"/>
    <dgm:cxn modelId="{2DC17605-8189-42D4-AEF5-1598ED364085}" type="presOf" srcId="{5112482E-AEC1-4766-AD99-89396F8A2572}" destId="{95877026-8044-4D66-AF6C-2ED6315E7D71}" srcOrd="0" destOrd="0" presId="urn:microsoft.com/office/officeart/2005/8/layout/default"/>
    <dgm:cxn modelId="{81C3411D-3CAE-4214-85C1-5DF71E17844C}" type="presOf" srcId="{407B61C4-0CE7-4F96-85CA-2B22B13DC21A}" destId="{C05ABFBE-F2EC-41A2-954D-A5BF1C2E1D14}" srcOrd="0" destOrd="0" presId="urn:microsoft.com/office/officeart/2005/8/layout/default"/>
    <dgm:cxn modelId="{2699D12E-D07C-474D-A924-FD9667380A05}" srcId="{E1B080E4-04D3-485B-B529-84C0F7632438}" destId="{5112482E-AEC1-4766-AD99-89396F8A2572}" srcOrd="4" destOrd="0" parTransId="{5A05C8B2-D263-4703-8D39-56D40B926D3C}" sibTransId="{C0D75F36-7B91-4934-BB22-BE55BDA26C6D}"/>
    <dgm:cxn modelId="{34896942-96FB-4422-9DCD-1694787C5156}" type="presOf" srcId="{E1B080E4-04D3-485B-B529-84C0F7632438}" destId="{D3A48A47-AE2E-48A8-8253-D54E48987AF3}" srcOrd="0" destOrd="0" presId="urn:microsoft.com/office/officeart/2005/8/layout/default"/>
    <dgm:cxn modelId="{AB63CD51-4E6E-4457-B37F-F93812C18FAE}" srcId="{E1B080E4-04D3-485B-B529-84C0F7632438}" destId="{7701E116-84C2-4A18-8DA7-434D2BF81BBF}" srcOrd="1" destOrd="0" parTransId="{5585D849-C364-4245-91AC-BFDA9008E881}" sibTransId="{386C2880-4364-4742-9AD9-477038E3AB36}"/>
    <dgm:cxn modelId="{8B90DD74-04D3-420A-8D78-7911A1F295D3}" srcId="{E1B080E4-04D3-485B-B529-84C0F7632438}" destId="{A2E8918F-AE0C-4212-ACBA-B55279F3390B}" srcOrd="5" destOrd="0" parTransId="{4FD68023-B82F-4DDD-8BFB-3CFE424BF809}" sibTransId="{4194C23B-7099-468A-814E-B68C6F03E7BF}"/>
    <dgm:cxn modelId="{69D3B455-1484-4904-8801-7F989F79D9D5}" srcId="{E1B080E4-04D3-485B-B529-84C0F7632438}" destId="{C4A9E04D-1875-4C85-A460-A79C1296DAFE}" srcOrd="0" destOrd="0" parTransId="{AABD7741-E6F6-479D-A9EE-1A5C8001C7E9}" sibTransId="{3ED4080B-A451-41BD-887D-E9FD76980684}"/>
    <dgm:cxn modelId="{6E02867E-60BC-448F-A649-148CEDAF5B22}" srcId="{E1B080E4-04D3-485B-B529-84C0F7632438}" destId="{9C77DF89-A59A-4E49-B48F-D4D4C3181D17}" srcOrd="3" destOrd="0" parTransId="{2BD075AB-6A07-4626-910E-C8B0303942BE}" sibTransId="{5F14CE8B-4A1E-492B-97D6-106F39CB0A6F}"/>
    <dgm:cxn modelId="{1A1D07BE-CACD-4286-8706-419167393531}" type="presOf" srcId="{9C77DF89-A59A-4E49-B48F-D4D4C3181D17}" destId="{D13C759D-4AE3-493A-A3D0-C0F51A35DDCA}" srcOrd="0" destOrd="0" presId="urn:microsoft.com/office/officeart/2005/8/layout/default"/>
    <dgm:cxn modelId="{1C6AE9CC-002B-456F-A1BF-4E56CDDC2C45}" srcId="{E1B080E4-04D3-485B-B529-84C0F7632438}" destId="{407B61C4-0CE7-4F96-85CA-2B22B13DC21A}" srcOrd="2" destOrd="0" parTransId="{C8A90691-A82A-4210-AE1A-F2C1CA1C8D29}" sibTransId="{1D62EF05-1B00-442B-875D-F91CDB462245}"/>
    <dgm:cxn modelId="{E0EBF0EE-CDBF-43BE-AA65-950474359AD2}" type="presOf" srcId="{7701E116-84C2-4A18-8DA7-434D2BF81BBF}" destId="{9ADB36B7-0798-4378-8628-BF0FD8AA99D5}" srcOrd="0" destOrd="0" presId="urn:microsoft.com/office/officeart/2005/8/layout/default"/>
    <dgm:cxn modelId="{F6AB06FE-0A0C-48D8-92B7-87C8CC2F7730}" type="presOf" srcId="{A2E8918F-AE0C-4212-ACBA-B55279F3390B}" destId="{B742D33D-1B82-44FB-A489-3CE4016E4D75}" srcOrd="0" destOrd="0" presId="urn:microsoft.com/office/officeart/2005/8/layout/default"/>
    <dgm:cxn modelId="{7DB7A249-6696-4903-A00A-668EA4EDCAD8}" type="presParOf" srcId="{D3A48A47-AE2E-48A8-8253-D54E48987AF3}" destId="{8BA93044-ADF1-4115-AF8E-76480A9B583B}" srcOrd="0" destOrd="0" presId="urn:microsoft.com/office/officeart/2005/8/layout/default"/>
    <dgm:cxn modelId="{B2C32123-1FCD-49B0-91FC-2E6C4F0BC9C7}" type="presParOf" srcId="{D3A48A47-AE2E-48A8-8253-D54E48987AF3}" destId="{790EDF0D-9668-4834-846B-75ACA15432D9}" srcOrd="1" destOrd="0" presId="urn:microsoft.com/office/officeart/2005/8/layout/default"/>
    <dgm:cxn modelId="{2F735C26-CA1A-4BB4-91D9-78D930F6D166}" type="presParOf" srcId="{D3A48A47-AE2E-48A8-8253-D54E48987AF3}" destId="{9ADB36B7-0798-4378-8628-BF0FD8AA99D5}" srcOrd="2" destOrd="0" presId="urn:microsoft.com/office/officeart/2005/8/layout/default"/>
    <dgm:cxn modelId="{A3A0FB65-227B-4C6F-AB76-EE2B4DBF54D8}" type="presParOf" srcId="{D3A48A47-AE2E-48A8-8253-D54E48987AF3}" destId="{C4071FD8-7047-4409-890D-6265881CF53A}" srcOrd="3" destOrd="0" presId="urn:microsoft.com/office/officeart/2005/8/layout/default"/>
    <dgm:cxn modelId="{4C6E8ED0-511B-4CDB-AD4C-7B3E6F32DD6C}" type="presParOf" srcId="{D3A48A47-AE2E-48A8-8253-D54E48987AF3}" destId="{C05ABFBE-F2EC-41A2-954D-A5BF1C2E1D14}" srcOrd="4" destOrd="0" presId="urn:microsoft.com/office/officeart/2005/8/layout/default"/>
    <dgm:cxn modelId="{4FD626A7-D6DC-4BF9-B7EB-B7057031E7D5}" type="presParOf" srcId="{D3A48A47-AE2E-48A8-8253-D54E48987AF3}" destId="{B9C26E81-5674-49C9-9C04-7B88A966A16D}" srcOrd="5" destOrd="0" presId="urn:microsoft.com/office/officeart/2005/8/layout/default"/>
    <dgm:cxn modelId="{CC1064CA-F4A3-486F-A96A-A518603A566F}" type="presParOf" srcId="{D3A48A47-AE2E-48A8-8253-D54E48987AF3}" destId="{D13C759D-4AE3-493A-A3D0-C0F51A35DDCA}" srcOrd="6" destOrd="0" presId="urn:microsoft.com/office/officeart/2005/8/layout/default"/>
    <dgm:cxn modelId="{E72C3124-6194-4835-B9F6-248D6CA5DC28}" type="presParOf" srcId="{D3A48A47-AE2E-48A8-8253-D54E48987AF3}" destId="{295DC458-EC84-465E-8DFB-0E3DC1D25EE3}" srcOrd="7" destOrd="0" presId="urn:microsoft.com/office/officeart/2005/8/layout/default"/>
    <dgm:cxn modelId="{F17EDA18-7695-4DAB-8394-DAFE147363B8}" type="presParOf" srcId="{D3A48A47-AE2E-48A8-8253-D54E48987AF3}" destId="{95877026-8044-4D66-AF6C-2ED6315E7D71}" srcOrd="8" destOrd="0" presId="urn:microsoft.com/office/officeart/2005/8/layout/default"/>
    <dgm:cxn modelId="{7C28C839-841B-412F-BDA8-18828CDD4691}" type="presParOf" srcId="{D3A48A47-AE2E-48A8-8253-D54E48987AF3}" destId="{AB8BE748-63F5-412E-8842-F637394770AF}" srcOrd="9" destOrd="0" presId="urn:microsoft.com/office/officeart/2005/8/layout/default"/>
    <dgm:cxn modelId="{22CA7CE0-6723-469F-A575-C700729D69B5}" type="presParOf" srcId="{D3A48A47-AE2E-48A8-8253-D54E48987AF3}" destId="{B742D33D-1B82-44FB-A489-3CE4016E4D7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93044-ADF1-4115-AF8E-76480A9B583B}">
      <dsp:nvSpPr>
        <dsp:cNvPr id="0" name=""/>
        <dsp:cNvSpPr/>
      </dsp:nvSpPr>
      <dsp:spPr>
        <a:xfrm>
          <a:off x="0" y="695895"/>
          <a:ext cx="2097985" cy="1258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Ron</a:t>
          </a:r>
          <a:endParaRPr lang="en-US" sz="3800" kern="1200"/>
        </a:p>
      </dsp:txBody>
      <dsp:txXfrm>
        <a:off x="0" y="695895"/>
        <a:ext cx="2097985" cy="1258791"/>
      </dsp:txXfrm>
    </dsp:sp>
    <dsp:sp modelId="{9ADB36B7-0798-4378-8628-BF0FD8AA99D5}">
      <dsp:nvSpPr>
        <dsp:cNvPr id="0" name=""/>
        <dsp:cNvSpPr/>
      </dsp:nvSpPr>
      <dsp:spPr>
        <a:xfrm>
          <a:off x="2307783" y="695895"/>
          <a:ext cx="2097985" cy="1258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Bas</a:t>
          </a:r>
          <a:endParaRPr lang="en-US" sz="3800" kern="1200"/>
        </a:p>
      </dsp:txBody>
      <dsp:txXfrm>
        <a:off x="2307783" y="695895"/>
        <a:ext cx="2097985" cy="1258791"/>
      </dsp:txXfrm>
    </dsp:sp>
    <dsp:sp modelId="{C05ABFBE-F2EC-41A2-954D-A5BF1C2E1D14}">
      <dsp:nvSpPr>
        <dsp:cNvPr id="0" name=""/>
        <dsp:cNvSpPr/>
      </dsp:nvSpPr>
      <dsp:spPr>
        <a:xfrm>
          <a:off x="4615567" y="695895"/>
          <a:ext cx="2097985" cy="1258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Adelmar </a:t>
          </a:r>
          <a:endParaRPr lang="en-US" sz="3800" kern="1200"/>
        </a:p>
      </dsp:txBody>
      <dsp:txXfrm>
        <a:off x="4615567" y="695895"/>
        <a:ext cx="2097985" cy="1258791"/>
      </dsp:txXfrm>
    </dsp:sp>
    <dsp:sp modelId="{D13C759D-4AE3-493A-A3D0-C0F51A35DDCA}">
      <dsp:nvSpPr>
        <dsp:cNvPr id="0" name=""/>
        <dsp:cNvSpPr/>
      </dsp:nvSpPr>
      <dsp:spPr>
        <a:xfrm>
          <a:off x="0" y="2164485"/>
          <a:ext cx="2097985" cy="1258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Michel </a:t>
          </a:r>
          <a:endParaRPr lang="en-US" sz="3800" kern="1200"/>
        </a:p>
      </dsp:txBody>
      <dsp:txXfrm>
        <a:off x="0" y="2164485"/>
        <a:ext cx="2097985" cy="1258791"/>
      </dsp:txXfrm>
    </dsp:sp>
    <dsp:sp modelId="{95877026-8044-4D66-AF6C-2ED6315E7D71}">
      <dsp:nvSpPr>
        <dsp:cNvPr id="0" name=""/>
        <dsp:cNvSpPr/>
      </dsp:nvSpPr>
      <dsp:spPr>
        <a:xfrm>
          <a:off x="2307783" y="2164485"/>
          <a:ext cx="2097985" cy="1258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Dyllian</a:t>
          </a:r>
          <a:endParaRPr lang="en-US" sz="3800" kern="1200"/>
        </a:p>
      </dsp:txBody>
      <dsp:txXfrm>
        <a:off x="2307783" y="2164485"/>
        <a:ext cx="2097985" cy="1258791"/>
      </dsp:txXfrm>
    </dsp:sp>
    <dsp:sp modelId="{B742D33D-1B82-44FB-A489-3CE4016E4D75}">
      <dsp:nvSpPr>
        <dsp:cNvPr id="0" name=""/>
        <dsp:cNvSpPr/>
      </dsp:nvSpPr>
      <dsp:spPr>
        <a:xfrm>
          <a:off x="4615567" y="2164485"/>
          <a:ext cx="2097985" cy="1258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kern="1200"/>
            <a:t>André</a:t>
          </a:r>
          <a:endParaRPr lang="en-US" sz="3800" kern="1200"/>
        </a:p>
      </dsp:txBody>
      <dsp:txXfrm>
        <a:off x="4615567" y="2164485"/>
        <a:ext cx="2097985" cy="1258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BA138-8A73-6684-2128-F4A3F89F0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6BFBE87-D89F-485D-73F0-D14B877F8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8AC39E9-7407-CD25-0F30-629BDCE06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81B032-A8E1-AD7B-69EA-953ABE4D2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B026D7-F5F6-BE73-82E3-67E72523A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34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C75AE0-87AB-019A-85D1-564EC0982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B016048-287D-D42E-7FF8-EF91F02DD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3927CC-7593-BDAC-7167-F0D21E5F4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861398-8203-BF5D-6274-A81A6BE58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734625-D488-C7B9-FB16-8429EB2B3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9130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ABC5956-CDE2-4D10-3395-A12999424E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AE3956A-DF9E-97AD-CE3E-9DD186110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2747F2-DEDD-3ADF-64FD-DE5F3079A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E7FC8C-7EE3-C10A-B72E-C9C53781C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8521DBB-4A6F-3BAE-5EBD-B5637911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270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13C0A-E9F8-3C0C-7E73-95E3CE53E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3AADEE-B45D-FB59-ED96-5F6F81BB8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79AB26-39DC-FC7A-D864-995F8C76E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3C780F-85F1-9526-02AB-8C8EA7076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A3747E-D6F2-C4B2-DBE9-1515C998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4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56BD9B-DE55-0747-F1C2-D24834FBE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004B67-5146-D7EF-DE39-80AB920B6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4AD27A-D735-01EE-F7A8-189ADF1C8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51EB36-38A4-7E3E-D2B7-94CB02498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58D3B3-3365-FAC1-BD74-169721EB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19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56E0F1-8DF2-8A12-DF23-1EE8D879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81622E-D130-12DD-11EF-2D45C0C181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F9D03E4-0B7B-A3C7-2BC7-A01AB9DEF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8DAE06-E2FA-ED24-D061-CB4A35469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CD67663-2BD9-9DBD-7491-7B1321C3B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D3772A4-AD51-5963-DAB1-4203D471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403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373E3E-8DB2-E684-28DF-AF93B1EB8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EAE9B3-4B66-1A57-A090-730D8EBBC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C2E27F-6EDF-BE48-BF7C-BFECAAD3B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4398602-2086-7FE5-DE30-54490F4027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12FCBA1-EDBE-1AC8-6023-011CF6242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06C054F-C178-0E87-8C08-028D3D124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C8415A7-16C3-DD74-0E42-BCBE83EEE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8DF468D-0463-70BC-03AC-F8F74D10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803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A9A5F-6893-91F3-33FE-5B106F507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6182DBD-5D77-DB9A-9283-40A761AC8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35C8727-BF89-0C5B-C424-B5313507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AA5F3A9-782F-5E8F-3B2B-CA40DE9CE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1262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F491100-BAB3-FCF1-732F-C5501EE5D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0A515B0-FA2E-7A12-8083-5C9DCA2A8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52AD1AF-6553-B97E-EFE9-725AD1F03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197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5C863-4096-D4C8-C80B-301B216B3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2BF271-3E35-C460-4A51-188FF48C4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0F7FBD2-DCC6-F8D6-2952-4092C9756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921DC21-CC3A-574D-52AD-85C7A736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0D7D35-12AC-46D6-6BBE-B0838AAFE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1643C2-9CA7-A591-A72A-373A5B24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635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28A11-70E6-3F7E-381C-07CE01F66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6EF0BB2-A8C9-3BF0-FBA0-1C1D0CFB9E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81D149C-19BA-50C0-F5EF-A95393F95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55E501-2E0C-1114-4246-5B2D117A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9239FFF-0D01-6891-57F5-2935EA2AD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A7D1D0B-BF12-3332-BBD6-3070EE42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7624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7DFCD59-BE2E-37EB-F90C-4FF836FB7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D6773C3-2E2E-ED64-1997-16ED75B26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8F7B9B-DFD9-BD48-6BA0-FBF8048775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3BEA86-6439-456D-A8D2-480D569400AF}" type="datetimeFigureOut">
              <a:rPr lang="nl-NL" smtClean="0"/>
              <a:t>31-1-2025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9075C0-0B61-3E8E-E789-298F14E60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7D3FF5-7636-81CB-05E2-8943AE80B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A0DB6C-6D77-4B90-8EBF-7D94632D0D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116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youtu.be/0AbvnTgGH8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54DB54D-86CC-76AD-1D31-984232484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390525"/>
            <a:ext cx="10909640" cy="1510301"/>
          </a:xfrm>
        </p:spPr>
        <p:txBody>
          <a:bodyPr anchor="ctr">
            <a:normAutofit/>
          </a:bodyPr>
          <a:lstStyle/>
          <a:p>
            <a:r>
              <a:rPr lang="nl-NL" sz="5100">
                <a:solidFill>
                  <a:srgbClr val="FFFFFF"/>
                </a:solidFill>
              </a:rPr>
              <a:t>QUIZ 2024</a:t>
            </a:r>
            <a:br>
              <a:rPr lang="nl-NL" sz="5100">
                <a:solidFill>
                  <a:srgbClr val="FFFFFF"/>
                </a:solidFill>
              </a:rPr>
            </a:br>
            <a:endParaRPr lang="nl-NL" sz="5100">
              <a:solidFill>
                <a:srgbClr val="FFFFFF"/>
              </a:solidFill>
            </a:endParaRP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Elektrisch blauw, Graphics, blauw&#10;&#10;Automatisch gegenereerde beschrijving">
            <a:extLst>
              <a:ext uri="{FF2B5EF4-FFF2-40B4-BE49-F238E27FC236}">
                <a16:creationId xmlns:a16="http://schemas.microsoft.com/office/drawing/2014/main" id="{6F761960-FD3A-ED6D-9B89-78C86C7DF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177" y="3754683"/>
            <a:ext cx="10118598" cy="164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25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AAB716A-A1BD-5A18-7A44-129231DD9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 9: Waar verbleven de 4 voorskiërs de eerste 2 nachten in Châtel?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68515B0-22F4-4F1F-53CD-D05BC139BD40}"/>
              </a:ext>
            </a:extLst>
          </p:cNvPr>
          <p:cNvSpPr txBox="1"/>
          <p:nvPr/>
        </p:nvSpPr>
        <p:spPr>
          <a:xfrm>
            <a:off x="640080" y="4631161"/>
            <a:ext cx="6692827" cy="156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Antwoord: bij Bergerie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tekst, buitenshuis, auto, gebouw&#10;&#10;Automatisch gegenereerde beschrijving">
            <a:extLst>
              <a:ext uri="{FF2B5EF4-FFF2-40B4-BE49-F238E27FC236}">
                <a16:creationId xmlns:a16="http://schemas.microsoft.com/office/drawing/2014/main" id="{1FE02421-CFE7-2CEF-40A7-0718A4DD4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1544" y="1785860"/>
            <a:ext cx="4087368" cy="304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07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B8AF99-43EC-2394-9C2C-200158D99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 10: </a:t>
            </a:r>
            <a:b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 klassieker, Hoe heten de buschauffeurs van de heenreis?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8B76BDA-875D-BFD7-8C5B-69AABF9CE8C6}"/>
              </a:ext>
            </a:extLst>
          </p:cNvPr>
          <p:cNvSpPr txBox="1"/>
          <p:nvPr/>
        </p:nvSpPr>
        <p:spPr>
          <a:xfrm>
            <a:off x="640080" y="4631161"/>
            <a:ext cx="6692827" cy="156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Antwoord: Yannick &amp; Mike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persoon, Menselijk gezicht, person, kleding">
            <a:extLst>
              <a:ext uri="{FF2B5EF4-FFF2-40B4-BE49-F238E27FC236}">
                <a16:creationId xmlns:a16="http://schemas.microsoft.com/office/drawing/2014/main" id="{D118243A-7113-17FF-E99B-D2E495FAA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1544" y="1778000"/>
            <a:ext cx="4087368" cy="306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7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B0099D-9353-F2BD-0E89-E38A62204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3000" dirty="0"/>
              <a:t>Vraag 11: </a:t>
            </a:r>
            <a:r>
              <a:rPr lang="nl-NL" sz="3000" b="0" i="0" u="none" strike="noStrike" dirty="0">
                <a:effectLst/>
                <a:latin typeface="Arial" panose="020B0604020202020204" pitchFamily="34" charset="0"/>
              </a:rPr>
              <a:t>Op maandag hadden we pasta </a:t>
            </a:r>
            <a:r>
              <a:rPr lang="nl-NL" sz="3000" b="0" i="0" u="none" strike="noStrike" dirty="0" err="1">
                <a:effectLst/>
                <a:latin typeface="Arial" panose="020B0604020202020204" pitchFamily="34" charset="0"/>
              </a:rPr>
              <a:t>bolognese</a:t>
            </a:r>
            <a:r>
              <a:rPr lang="nl-NL" sz="3000" b="0" i="0" u="none" strike="noStrike" dirty="0">
                <a:effectLst/>
                <a:latin typeface="Arial" panose="020B0604020202020204" pitchFamily="34" charset="0"/>
              </a:rPr>
              <a:t>. Deze was erg lekker, want er werden 2e porties besteld. </a:t>
            </a:r>
            <a:br>
              <a:rPr lang="nl-NL" sz="3000" b="0" i="0" u="none" strike="noStrike" dirty="0">
                <a:effectLst/>
                <a:latin typeface="Arial" panose="020B0604020202020204" pitchFamily="34" charset="0"/>
              </a:rPr>
            </a:br>
            <a:r>
              <a:rPr lang="nl-NL" sz="3000" b="0" i="0" u="none" strike="noStrike" dirty="0">
                <a:effectLst/>
                <a:latin typeface="Arial" panose="020B0604020202020204" pitchFamily="34" charset="0"/>
              </a:rPr>
              <a:t>Door wie allemaal?</a:t>
            </a:r>
            <a:r>
              <a:rPr lang="nl-NL" sz="3000" dirty="0"/>
              <a:t> </a:t>
            </a:r>
          </a:p>
        </p:txBody>
      </p:sp>
      <p:sp>
        <p:nvSpPr>
          <p:cNvPr id="2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Content Placeholder 8">
            <a:extLst>
              <a:ext uri="{FF2B5EF4-FFF2-40B4-BE49-F238E27FC236}">
                <a16:creationId xmlns:a16="http://schemas.microsoft.com/office/drawing/2014/main" id="{F9A5454E-650A-4CCB-EBE3-F7C66A9F396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Tijdelijke aanduiding voor inhoud 4" descr="Afbeelding met voedsel, gerecht, Keuken, Italiaanse gerechten&#10;&#10;Automatisch gegenereerde beschrijving">
            <a:extLst>
              <a:ext uri="{FF2B5EF4-FFF2-40B4-BE49-F238E27FC236}">
                <a16:creationId xmlns:a16="http://schemas.microsoft.com/office/drawing/2014/main" id="{09FAF8EB-0FFC-9024-B3AE-49060A15BFB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53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BBBC11-0F77-44B4-7DB0-E34DEC473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 12: In welk jaar werd Le Panoramic geopend?</a:t>
            </a: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tekst, Lettertype, Rechthoek, etiket&#10;&#10;Automatisch gegenereerde beschrijving">
            <a:extLst>
              <a:ext uri="{FF2B5EF4-FFF2-40B4-BE49-F238E27FC236}">
                <a16:creationId xmlns:a16="http://schemas.microsoft.com/office/drawing/2014/main" id="{3B34B65F-0F5E-E60B-0EF0-6AF7E3F88F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654296" y="748466"/>
            <a:ext cx="7214616" cy="53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0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41952E-DF45-8215-A074-CBA81053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13: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Noem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tenminste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4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liften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uit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skisafari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ijdelijke aanduiding voor inhoud 6" descr="Afbeelding met sneeuw, berg, natuur, Glaciale landvorm&#10;&#10;Automatisch gegenereerde beschrijving">
            <a:extLst>
              <a:ext uri="{FF2B5EF4-FFF2-40B4-BE49-F238E27FC236}">
                <a16:creationId xmlns:a16="http://schemas.microsoft.com/office/drawing/2014/main" id="{6BD413AF-8F92-E0B2-C150-FD51B384C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4296" y="699139"/>
            <a:ext cx="6894576" cy="377722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9754A485-28F5-833C-7A74-8D3A85749ED7}"/>
              </a:ext>
            </a:extLst>
          </p:cNvPr>
          <p:cNvSpPr txBox="1"/>
          <p:nvPr/>
        </p:nvSpPr>
        <p:spPr>
          <a:xfrm>
            <a:off x="4654296" y="4798577"/>
            <a:ext cx="6894576" cy="14284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0" i="0" u="none" strike="noStrike">
                <a:effectLst/>
              </a:rPr>
              <a:t>Pierre Longue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0" i="0" u="none" strike="noStrike">
                <a:effectLst/>
              </a:rPr>
              <a:t>Rochassons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0" i="0" u="none" strike="noStrike">
                <a:effectLst/>
              </a:rPr>
              <a:t>Léchere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0" i="0" u="none" strike="noStrike">
                <a:effectLst/>
              </a:rPr>
              <a:t>Mossettes France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0" i="0" u="none" strike="noStrike">
                <a:effectLst/>
              </a:rPr>
              <a:t>Cases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0" i="0" u="none" strike="noStrike">
                <a:effectLst/>
              </a:rPr>
              <a:t>Brochaux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900" b="0" i="0" u="none" strike="noStrike">
                <a:effectLst/>
              </a:rPr>
              <a:t>Prolays</a:t>
            </a:r>
            <a:r>
              <a:rPr lang="en-US" sz="9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0578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0BD4B9-96C3-1234-A5DB-A075EBDDF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14: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Waar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hebben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meeste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gelunched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skisafari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91135D-DD03-FFB3-A7AA-A4AA2772D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Antwoord: </a:t>
            </a:r>
          </a:p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Happy Hours Bar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buitenshuis, boom, huis, hemel&#10;&#10;Automatisch gegenereerde beschrijving">
            <a:extLst>
              <a:ext uri="{FF2B5EF4-FFF2-40B4-BE49-F238E27FC236}">
                <a16:creationId xmlns:a16="http://schemas.microsoft.com/office/drawing/2014/main" id="{87A8E1BA-6AC8-D3AF-4210-65ED83AB13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4296" y="709803"/>
            <a:ext cx="7214616" cy="541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22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10CF032-DAEB-0F10-1F3B-B2F11431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4600"/>
              <a:t>Vraag 15: Welk nummer zong Petra de hele week? Graag de titel en artiest(en).</a:t>
            </a:r>
          </a:p>
        </p:txBody>
      </p:sp>
      <p:sp>
        <p:nvSpPr>
          <p:cNvPr id="10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7794EA-D131-0CD2-3462-B2E8973E5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2200" dirty="0">
                <a:hlinkClick r:id="rId2"/>
              </a:rPr>
              <a:t>https://youtu.be/0AbvnTgGH8s</a:t>
            </a:r>
            <a:endParaRPr lang="nl-NL" sz="2200" dirty="0"/>
          </a:p>
          <a:p>
            <a:endParaRPr lang="nl-NL" sz="2200" dirty="0"/>
          </a:p>
          <a:p>
            <a:endParaRPr lang="nl-NL" sz="2200" dirty="0"/>
          </a:p>
        </p:txBody>
      </p:sp>
      <p:pic>
        <p:nvPicPr>
          <p:cNvPr id="1026" name="Picture 2" descr="Liedje in mijn hoofd #quote #nederlands #tekst #oorwurm | Sprüche">
            <a:extLst>
              <a:ext uri="{FF2B5EF4-FFF2-40B4-BE49-F238E27FC236}">
                <a16:creationId xmlns:a16="http://schemas.microsoft.com/office/drawing/2014/main" id="{E92534F3-C7FD-C0D2-EFED-F9F9583095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2" r="1535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002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EC71A5-A870-9247-F2DF-0A7AD2FF9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3988" y="320041"/>
            <a:ext cx="6707084" cy="38926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 16: Waar vind je de Rivella speedcheck in Portes du Soleil?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401A271-90E1-7287-E95C-1567A39F66B1}"/>
              </a:ext>
            </a:extLst>
          </p:cNvPr>
          <p:cNvSpPr txBox="1"/>
          <p:nvPr/>
        </p:nvSpPr>
        <p:spPr>
          <a:xfrm>
            <a:off x="4853699" y="4631161"/>
            <a:ext cx="6707366" cy="156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Antwoord: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Champoussin</a:t>
            </a:r>
            <a: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boven</a:t>
            </a:r>
            <a: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</a:t>
            </a:r>
            <a: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24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Bochasses</a:t>
            </a:r>
            <a: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lift.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5" name="Tijdelijke aanduiding voor inhoud 4" descr="Afbeelding met buitenshuis, sneeuw, skiën, helling">
            <a:extLst>
              <a:ext uri="{FF2B5EF4-FFF2-40B4-BE49-F238E27FC236}">
                <a16:creationId xmlns:a16="http://schemas.microsoft.com/office/drawing/2014/main" id="{350CC410-E035-BBB8-4857-0FBD67D5D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61187" y="1226248"/>
            <a:ext cx="5449824" cy="4087368"/>
          </a:xfrm>
          <a:prstGeom prst="rect">
            <a:avLst/>
          </a:prstGeom>
        </p:spPr>
      </p:pic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3987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81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6B1C76-59BF-1E4B-5121-16BDD40D8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nl-NL" sz="3000"/>
              <a:t>Vraag 17: Waar vind je deze muurschildering in Châtel? </a:t>
            </a:r>
            <a:endParaRPr lang="nl-NL" sz="3000" dirty="0"/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373396-DAB1-AF70-B7BC-2F592511D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 b="0" i="0" u="none" strike="noStrike">
                <a:effectLst/>
                <a:latin typeface="Arial" panose="020B0604020202020204" pitchFamily="34" charset="0"/>
              </a:rPr>
              <a:t>Antwoord:</a:t>
            </a:r>
            <a:endParaRPr lang="fr-FR" sz="22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200" b="0" i="0" u="none" strike="noStrike">
                <a:effectLst/>
                <a:latin typeface="Arial" panose="020B0604020202020204" pitchFamily="34" charset="0"/>
              </a:rPr>
              <a:t>De achterkant </a:t>
            </a:r>
            <a:r>
              <a:rPr lang="fr-FR" sz="2200" b="0" i="0" u="none" strike="noStrike" dirty="0">
                <a:effectLst/>
                <a:latin typeface="Arial" panose="020B0604020202020204" pitchFamily="34" charset="0"/>
              </a:rPr>
              <a:t>van La Codille 17 Rte du </a:t>
            </a:r>
            <a:r>
              <a:rPr lang="fr-FR" sz="2200" b="0" i="0" u="none" strike="noStrike">
                <a:effectLst/>
                <a:latin typeface="Arial" panose="020B0604020202020204" pitchFamily="34" charset="0"/>
              </a:rPr>
              <a:t>Boudé</a:t>
            </a:r>
            <a:r>
              <a:rPr lang="fr-FR" sz="2200"/>
              <a:t> (richting </a:t>
            </a:r>
            <a:r>
              <a:rPr lang="fr-FR" sz="2200" dirty="0"/>
              <a:t>de </a:t>
            </a:r>
            <a:r>
              <a:rPr lang="fr-FR" sz="2200"/>
              <a:t>lift naar </a:t>
            </a:r>
            <a:r>
              <a:rPr lang="fr-FR" sz="2200" dirty="0"/>
              <a:t>Super Châtel)</a:t>
            </a:r>
            <a:endParaRPr lang="en-US" sz="2200" dirty="0"/>
          </a:p>
        </p:txBody>
      </p:sp>
      <p:pic>
        <p:nvPicPr>
          <p:cNvPr id="5" name="Tijdelijke aanduiding voor inhoud 4" descr="Afbeelding met gebouw, kunst, buitenshuis, raam&#10;&#10;Automatisch gegenereerde beschrijving">
            <a:extLst>
              <a:ext uri="{FF2B5EF4-FFF2-40B4-BE49-F238E27FC236}">
                <a16:creationId xmlns:a16="http://schemas.microsoft.com/office/drawing/2014/main" id="{EE9D4DAA-C6AF-0F9F-4F95-464BFBFA8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039612" y="745929"/>
            <a:ext cx="5577840" cy="536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53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64E40D-0D0A-D138-4A58-4874186F3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l-NL" sz="3800" dirty="0"/>
              <a:t>Vraag 18: Op welke dag is de weekmarkt in </a:t>
            </a:r>
            <a:r>
              <a:rPr lang="nl-NL" sz="3800" dirty="0" err="1"/>
              <a:t>Chatel</a:t>
            </a:r>
            <a:r>
              <a:rPr lang="nl-NL" sz="3800" dirty="0"/>
              <a:t>? 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11FBABC-2824-38DE-8F4D-315347CCF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Antwoord: </a:t>
            </a:r>
            <a:r>
              <a:rPr lang="en-US" sz="2200" dirty="0" err="1"/>
              <a:t>Woensdag</a:t>
            </a:r>
            <a:endParaRPr lang="en-US" sz="2200" dirty="0"/>
          </a:p>
        </p:txBody>
      </p:sp>
      <p:pic>
        <p:nvPicPr>
          <p:cNvPr id="5" name="Tijdelijke aanduiding voor inhoud 4" descr="Afbeelding met buitenshuis, tekst, Snack, tafel&#10;&#10;Automatisch gegenereerde beschrijving">
            <a:extLst>
              <a:ext uri="{FF2B5EF4-FFF2-40B4-BE49-F238E27FC236}">
                <a16:creationId xmlns:a16="http://schemas.microsoft.com/office/drawing/2014/main" id="{4B6A45D7-86EE-FC4F-FF69-69CFB6A016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31181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2900E15-B777-4AAA-87C2-F58A14E59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 1: Waar was de quizmaster op vakantie in september 2023.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E0D5700-AE58-CE32-E36C-DE84A488B228}"/>
              </a:ext>
            </a:extLst>
          </p:cNvPr>
          <p:cNvSpPr txBox="1"/>
          <p:nvPr/>
        </p:nvSpPr>
        <p:spPr>
          <a:xfrm>
            <a:off x="640080" y="4631161"/>
            <a:ext cx="6692827" cy="156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Antwoord: Samos, Pythagorion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buitenshuis, hemel, grond, strand&#10;&#10;Automatisch gegenereerde beschrijving">
            <a:extLst>
              <a:ext uri="{FF2B5EF4-FFF2-40B4-BE49-F238E27FC236}">
                <a16:creationId xmlns:a16="http://schemas.microsoft.com/office/drawing/2014/main" id="{7611EC3F-6BD5-FD34-B846-D60DA8BB08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 rot="5400000">
            <a:off x="7375526" y="1267079"/>
            <a:ext cx="4899404" cy="40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8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35D2F9E-53B4-DD00-4AB1-125BF3E82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nl-NL" sz="5400" dirty="0"/>
              <a:t>Vraag 19: Waar stond deze sneeuwpop?</a:t>
            </a:r>
          </a:p>
        </p:txBody>
      </p:sp>
      <p:pic>
        <p:nvPicPr>
          <p:cNvPr id="5" name="Tijdelijke aanduiding voor inhoud 4" descr="Afbeelding met sneeuw, sneeuwman, buitenshuis, winter&#10;&#10;Automatisch gegenereerde beschrijving">
            <a:extLst>
              <a:ext uri="{FF2B5EF4-FFF2-40B4-BE49-F238E27FC236}">
                <a16:creationId xmlns:a16="http://schemas.microsoft.com/office/drawing/2014/main" id="{2888B977-7D86-FF7C-6EBF-0BF2A32A6A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0FC78BB-B201-A4FF-99AC-C1BB3A889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Antwoord: </a:t>
            </a:r>
            <a:r>
              <a:rPr lang="en-US" sz="2200" dirty="0" err="1"/>
              <a:t>Onderaan</a:t>
            </a:r>
            <a:r>
              <a:rPr lang="en-US" sz="2200" dirty="0"/>
              <a:t> de lift “Tour”</a:t>
            </a:r>
          </a:p>
        </p:txBody>
      </p:sp>
    </p:spTree>
    <p:extLst>
      <p:ext uri="{BB962C8B-B14F-4D97-AF65-F5344CB8AC3E}">
        <p14:creationId xmlns:p14="http://schemas.microsoft.com/office/powerpoint/2010/main" val="1154895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3D26F13-2E46-9FE1-5AB9-47CE76C5B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nl-NL" sz="3800"/>
              <a:t>Vraag 20: Welke 3-persoons stoeltjeslift in Morgins is vervangen door een nieuwe gondellift eind 2023? 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BED5071-155F-F2C5-691B-463A785E6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Antwoord: La </a:t>
            </a:r>
            <a:r>
              <a:rPr lang="en-US" sz="2200" dirty="0" err="1"/>
              <a:t>Foilleuse</a:t>
            </a:r>
            <a:endParaRPr lang="en-US" sz="2200" dirty="0"/>
          </a:p>
        </p:txBody>
      </p:sp>
      <p:pic>
        <p:nvPicPr>
          <p:cNvPr id="5" name="Tijdelijke aanduiding voor inhoud 4" descr="Afbeelding met gebouw, overdekt, geparkeerd, auto">
            <a:extLst>
              <a:ext uri="{FF2B5EF4-FFF2-40B4-BE49-F238E27FC236}">
                <a16:creationId xmlns:a16="http://schemas.microsoft.com/office/drawing/2014/main" id="{2016F987-1858-1956-9604-6F68914B81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56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A502A3-63E9-02D5-02BB-25393B2ED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 21: Welke slipper hoort bij wie? </a:t>
            </a:r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1E09812D-5F6B-9091-03F0-C202D68E4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Antwoord: </a:t>
            </a:r>
          </a:p>
          <a:p>
            <a:pPr marL="0" indent="0">
              <a:buNone/>
            </a:pPr>
            <a: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Fila is Barend en de </a:t>
            </a:r>
            <a:r>
              <a:rPr lang="en-US" sz="24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blauwe</a:t>
            </a:r>
            <a:r>
              <a:rPr lang="en-US" sz="24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Koen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schoeisel, persoon, schoen, grond&#10;&#10;Automatisch gegenereerde beschrijving">
            <a:extLst>
              <a:ext uri="{FF2B5EF4-FFF2-40B4-BE49-F238E27FC236}">
                <a16:creationId xmlns:a16="http://schemas.microsoft.com/office/drawing/2014/main" id="{27378615-8EBF-C321-0C61-D8E58BB34D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3420" y="640080"/>
            <a:ext cx="3316368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71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1F20F5-2EBD-C8F4-4057-ACDA6689B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nl-NL" sz="4200" dirty="0"/>
              <a:t>Vraag 22: Hoeveel procent van de deelnemers van Winterblend is in dienst van Achmea?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tekst, buitenshuis, boom, teken&#10;&#10;Automatisch gegenereerde beschrijving">
            <a:extLst>
              <a:ext uri="{FF2B5EF4-FFF2-40B4-BE49-F238E27FC236}">
                <a16:creationId xmlns:a16="http://schemas.microsoft.com/office/drawing/2014/main" id="{47787132-FC30-0D69-D488-DACC4B75F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4296" y="657271"/>
            <a:ext cx="6894576" cy="3860962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5F1AEC-97AE-3C79-7009-4A98D2E91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1800" b="0" i="0" u="none" strike="noStrike" dirty="0">
                <a:effectLst/>
                <a:latin typeface="Arial" panose="020B0604020202020204" pitchFamily="34" charset="0"/>
              </a:rPr>
              <a:t>Dit jaar waren er 14 </a:t>
            </a:r>
            <a:r>
              <a:rPr lang="nl-NL" sz="1800" b="0" i="0" u="none" strike="noStrike" dirty="0" err="1">
                <a:effectLst/>
                <a:latin typeface="Arial" panose="020B0604020202020204" pitchFamily="34" charset="0"/>
              </a:rPr>
              <a:t>Achmea'ers</a:t>
            </a:r>
            <a:r>
              <a:rPr lang="nl-NL" sz="1800" b="0" i="0" u="none" strike="noStrike" dirty="0">
                <a:effectLst/>
                <a:latin typeface="Arial" panose="020B0604020202020204" pitchFamily="34" charset="0"/>
              </a:rPr>
              <a:t> (van de 30) ingeschreven voor </a:t>
            </a:r>
            <a:r>
              <a:rPr lang="nl-NL" sz="1800" b="0" i="0" u="none" strike="noStrike" dirty="0" err="1">
                <a:effectLst/>
                <a:latin typeface="Arial" panose="020B0604020202020204" pitchFamily="34" charset="0"/>
              </a:rPr>
              <a:t>WinterBlend</a:t>
            </a:r>
            <a:r>
              <a:rPr lang="nl-NL" sz="1800" b="0" i="0" u="none" strike="noStrike" dirty="0">
                <a:effectLst/>
                <a:latin typeface="Arial" panose="020B0604020202020204" pitchFamily="34" charset="0"/>
              </a:rPr>
              <a:t> 2024. Er zijn 13 </a:t>
            </a:r>
            <a:r>
              <a:rPr lang="nl-NL" sz="1800" b="0" i="0" u="none" strike="noStrike" dirty="0" err="1">
                <a:effectLst/>
                <a:latin typeface="Arial" panose="020B0604020202020204" pitchFamily="34" charset="0"/>
              </a:rPr>
              <a:t>Achmea'ers</a:t>
            </a:r>
            <a:r>
              <a:rPr lang="nl-NL" sz="1800" b="0" i="0" u="none" strike="noStrike" dirty="0">
                <a:effectLst/>
                <a:latin typeface="Arial" panose="020B0604020202020204" pitchFamily="34" charset="0"/>
              </a:rPr>
              <a:t> (van de 29) meegegaan (Louis niet). 14/30=47%, 13/29=45%. </a:t>
            </a: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Beide heb ik goed gerekend!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64547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1" name="Rectangle 205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671191-C0D0-9AFF-B670-F5CDB2EE3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nl-NL" sz="3000"/>
              <a:t>Vraag 23: Waar zou je deze trappen van kunnen herkennen? </a:t>
            </a:r>
          </a:p>
        </p:txBody>
      </p:sp>
      <p:sp>
        <p:nvSpPr>
          <p:cNvPr id="206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Content Placeholder 2053">
            <a:extLst>
              <a:ext uri="{FF2B5EF4-FFF2-40B4-BE49-F238E27FC236}">
                <a16:creationId xmlns:a16="http://schemas.microsoft.com/office/drawing/2014/main" id="{E0B3D151-EC5B-9723-3F33-F03D78223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Antwoord:</a:t>
            </a:r>
          </a:p>
          <a:p>
            <a:pPr marL="0" indent="0">
              <a:buNone/>
            </a:pPr>
            <a:r>
              <a:rPr lang="en-US" sz="2200" dirty="0" err="1"/>
              <a:t>Groepsfoto</a:t>
            </a:r>
            <a:r>
              <a:rPr lang="en-US" sz="2200" dirty="0"/>
              <a:t> </a:t>
            </a:r>
            <a:r>
              <a:rPr lang="en-US" sz="2200" dirty="0" err="1"/>
              <a:t>Winterpolis</a:t>
            </a:r>
            <a:r>
              <a:rPr lang="en-US" sz="2200" dirty="0"/>
              <a:t> 2012</a:t>
            </a:r>
          </a:p>
        </p:txBody>
      </p:sp>
      <p:pic>
        <p:nvPicPr>
          <p:cNvPr id="2050" name="Picture 2" descr="2012 - Châtel">
            <a:extLst>
              <a:ext uri="{FF2B5EF4-FFF2-40B4-BE49-F238E27FC236}">
                <a16:creationId xmlns:a16="http://schemas.microsoft.com/office/drawing/2014/main" id="{E8A2760F-5F61-8977-8521-471AEBD31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54296" y="1245699"/>
            <a:ext cx="6903720" cy="436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129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4" name="Rectangle 3089">
            <a:extLst>
              <a:ext uri="{FF2B5EF4-FFF2-40B4-BE49-F238E27FC236}">
                <a16:creationId xmlns:a16="http://schemas.microsoft.com/office/drawing/2014/main" id="{F83B1BEA-1159-4AE5-AD9B-9440E5189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904609-F570-4DBE-6E7D-AE29755B6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81000"/>
            <a:ext cx="3419856" cy="2003057"/>
          </a:xfrm>
        </p:spPr>
        <p:txBody>
          <a:bodyPr anchor="ctr">
            <a:normAutofit/>
          </a:bodyPr>
          <a:lstStyle/>
          <a:p>
            <a:r>
              <a:rPr lang="nl-NL" sz="1900"/>
              <a:t>Vraag 24: Toen Winterblend nog bekend stond als Winterpolis zijn we aan aantal keren in Châtel geweest.In welke jaren was dat en in welk hotel verbleven we toen? </a:t>
            </a:r>
          </a:p>
        </p:txBody>
      </p:sp>
      <p:sp>
        <p:nvSpPr>
          <p:cNvPr id="3095" name="sketch line">
            <a:extLst>
              <a:ext uri="{FF2B5EF4-FFF2-40B4-BE49-F238E27FC236}">
                <a16:creationId xmlns:a16="http://schemas.microsoft.com/office/drawing/2014/main" id="{5D50C310-510F-45B8-81D2-BE905D5C6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570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0" name="Content Placeholder 3079">
            <a:extLst>
              <a:ext uri="{FF2B5EF4-FFF2-40B4-BE49-F238E27FC236}">
                <a16:creationId xmlns:a16="http://schemas.microsoft.com/office/drawing/2014/main" id="{73DD9FDF-C458-3D92-6557-36478EC0B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381000"/>
            <a:ext cx="6894576" cy="20030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/>
              <a:t>Antwoord:</a:t>
            </a:r>
          </a:p>
          <a:p>
            <a:pPr marL="0" indent="0">
              <a:buNone/>
            </a:pPr>
            <a:r>
              <a:rPr lang="en-US" sz="2200" dirty="0"/>
              <a:t>2010: Le Panoramic</a:t>
            </a:r>
          </a:p>
          <a:p>
            <a:pPr marL="0" indent="0">
              <a:buNone/>
            </a:pPr>
            <a:r>
              <a:rPr lang="en-US" sz="2200" dirty="0"/>
              <a:t>2012 en 2013: Lion d’or</a:t>
            </a:r>
          </a:p>
        </p:txBody>
      </p:sp>
      <p:pic>
        <p:nvPicPr>
          <p:cNvPr id="3074" name="Picture 2" descr="Le Lion d'Or in Châtel, Frankrijk | Zoover">
            <a:extLst>
              <a:ext uri="{FF2B5EF4-FFF2-40B4-BE49-F238E27FC236}">
                <a16:creationId xmlns:a16="http://schemas.microsoft.com/office/drawing/2014/main" id="{6FBC36B1-FCBB-D542-B997-5F74E6F19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8" y="2668687"/>
            <a:ext cx="6095992" cy="4189309"/>
          </a:xfrm>
          <a:custGeom>
            <a:avLst/>
            <a:gdLst/>
            <a:ahLst/>
            <a:cxnLst/>
            <a:rect l="l" t="t" r="r" b="b"/>
            <a:pathLst>
              <a:path w="6005375" h="4189309">
                <a:moveTo>
                  <a:pt x="5422311" y="873"/>
                </a:moveTo>
                <a:cubicBezTo>
                  <a:pt x="5467738" y="-1249"/>
                  <a:pt x="5513346" y="499"/>
                  <a:pt x="5558643" y="6137"/>
                </a:cubicBezTo>
                <a:cubicBezTo>
                  <a:pt x="5633356" y="13367"/>
                  <a:pt x="5708323" y="18441"/>
                  <a:pt x="5783036" y="26052"/>
                </a:cubicBezTo>
                <a:cubicBezTo>
                  <a:pt x="5816269" y="29477"/>
                  <a:pt x="5849884" y="16792"/>
                  <a:pt x="5882612" y="28462"/>
                </a:cubicBezTo>
                <a:cubicBezTo>
                  <a:pt x="5909726" y="38166"/>
                  <a:pt x="5937089" y="43856"/>
                  <a:pt x="5964555" y="46416"/>
                </a:cubicBezTo>
                <a:lnTo>
                  <a:pt x="5997178" y="46088"/>
                </a:lnTo>
                <a:lnTo>
                  <a:pt x="5995170" y="275470"/>
                </a:lnTo>
                <a:cubicBezTo>
                  <a:pt x="5993432" y="411056"/>
                  <a:pt x="5993035" y="546624"/>
                  <a:pt x="5999656" y="682159"/>
                </a:cubicBezTo>
                <a:cubicBezTo>
                  <a:pt x="6009854" y="891918"/>
                  <a:pt x="6003364" y="1101545"/>
                  <a:pt x="5999656" y="1311172"/>
                </a:cubicBezTo>
                <a:cubicBezTo>
                  <a:pt x="5992506" y="1713210"/>
                  <a:pt x="6003364" y="2114718"/>
                  <a:pt x="5998730" y="2516227"/>
                </a:cubicBezTo>
                <a:cubicBezTo>
                  <a:pt x="5996744" y="2694204"/>
                  <a:pt x="5998994" y="2871916"/>
                  <a:pt x="6003364" y="3049893"/>
                </a:cubicBezTo>
                <a:cubicBezTo>
                  <a:pt x="6009720" y="3304015"/>
                  <a:pt x="5999922" y="3558268"/>
                  <a:pt x="5989196" y="3812257"/>
                </a:cubicBezTo>
                <a:cubicBezTo>
                  <a:pt x="5985594" y="3882097"/>
                  <a:pt x="5984646" y="3952020"/>
                  <a:pt x="5986348" y="4021878"/>
                </a:cubicBezTo>
                <a:lnTo>
                  <a:pt x="5996786" y="4189309"/>
                </a:lnTo>
                <a:lnTo>
                  <a:pt x="0" y="4189309"/>
                </a:lnTo>
                <a:lnTo>
                  <a:pt x="0" y="27247"/>
                </a:lnTo>
                <a:lnTo>
                  <a:pt x="495" y="27408"/>
                </a:lnTo>
                <a:cubicBezTo>
                  <a:pt x="5176" y="27551"/>
                  <a:pt x="10686" y="26465"/>
                  <a:pt x="17314" y="23896"/>
                </a:cubicBezTo>
                <a:cubicBezTo>
                  <a:pt x="33823" y="19050"/>
                  <a:pt x="50862" y="16234"/>
                  <a:pt x="68053" y="15524"/>
                </a:cubicBezTo>
                <a:cubicBezTo>
                  <a:pt x="200481" y="-1093"/>
                  <a:pt x="333037" y="3346"/>
                  <a:pt x="466100" y="8801"/>
                </a:cubicBezTo>
                <a:cubicBezTo>
                  <a:pt x="697850" y="18187"/>
                  <a:pt x="929854" y="29096"/>
                  <a:pt x="1161985" y="25798"/>
                </a:cubicBezTo>
                <a:cubicBezTo>
                  <a:pt x="1397540" y="22373"/>
                  <a:pt x="1632588" y="29604"/>
                  <a:pt x="1867890" y="39117"/>
                </a:cubicBezTo>
                <a:cubicBezTo>
                  <a:pt x="1971017" y="43050"/>
                  <a:pt x="2074779" y="46982"/>
                  <a:pt x="2176256" y="17680"/>
                </a:cubicBezTo>
                <a:cubicBezTo>
                  <a:pt x="2199190" y="12314"/>
                  <a:pt x="2223101" y="12834"/>
                  <a:pt x="2245769" y="19202"/>
                </a:cubicBezTo>
                <a:cubicBezTo>
                  <a:pt x="2359678" y="45713"/>
                  <a:pt x="2474221" y="53578"/>
                  <a:pt x="2589398" y="27447"/>
                </a:cubicBezTo>
                <a:cubicBezTo>
                  <a:pt x="2721802" y="-1220"/>
                  <a:pt x="2858087" y="-7347"/>
                  <a:pt x="2992519" y="9308"/>
                </a:cubicBezTo>
                <a:cubicBezTo>
                  <a:pt x="3115435" y="23008"/>
                  <a:pt x="3238984" y="37849"/>
                  <a:pt x="3362153" y="26813"/>
                </a:cubicBezTo>
                <a:cubicBezTo>
                  <a:pt x="3556737" y="9308"/>
                  <a:pt x="3751067" y="24530"/>
                  <a:pt x="3945651" y="29223"/>
                </a:cubicBezTo>
                <a:cubicBezTo>
                  <a:pt x="4010343" y="30745"/>
                  <a:pt x="4075416" y="44064"/>
                  <a:pt x="4139727" y="32141"/>
                </a:cubicBezTo>
                <a:cubicBezTo>
                  <a:pt x="4241079" y="13367"/>
                  <a:pt x="4341288" y="20597"/>
                  <a:pt x="4442766" y="31126"/>
                </a:cubicBezTo>
                <a:cubicBezTo>
                  <a:pt x="4637096" y="51422"/>
                  <a:pt x="4831299" y="61189"/>
                  <a:pt x="5024742" y="23134"/>
                </a:cubicBezTo>
                <a:cubicBezTo>
                  <a:pt x="5084742" y="11211"/>
                  <a:pt x="5144359" y="4361"/>
                  <a:pt x="5205373" y="20344"/>
                </a:cubicBezTo>
                <a:cubicBezTo>
                  <a:pt x="5232315" y="26496"/>
                  <a:pt x="5260361" y="25976"/>
                  <a:pt x="5287062" y="18822"/>
                </a:cubicBezTo>
                <a:cubicBezTo>
                  <a:pt x="5331637" y="8985"/>
                  <a:pt x="5376883" y="2995"/>
                  <a:pt x="5422311" y="87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parthotel Le Panoramic in Chatel voor €359 - SkiCheckers">
            <a:extLst>
              <a:ext uri="{FF2B5EF4-FFF2-40B4-BE49-F238E27FC236}">
                <a16:creationId xmlns:a16="http://schemas.microsoft.com/office/drawing/2014/main" id="{B183A112-EB1B-E0B9-5168-1252A3AFE2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19800" y="2657872"/>
            <a:ext cx="6172193" cy="4200116"/>
          </a:xfrm>
          <a:custGeom>
            <a:avLst/>
            <a:gdLst/>
            <a:ahLst/>
            <a:cxnLst/>
            <a:rect l="l" t="t" r="r" b="b"/>
            <a:pathLst>
              <a:path w="6006950" h="4200116">
                <a:moveTo>
                  <a:pt x="1035902" y="878"/>
                </a:moveTo>
                <a:cubicBezTo>
                  <a:pt x="1135908" y="5076"/>
                  <a:pt x="1234824" y="23223"/>
                  <a:pt x="1334526" y="31024"/>
                </a:cubicBezTo>
                <a:cubicBezTo>
                  <a:pt x="1429408" y="38508"/>
                  <a:pt x="1524290" y="49417"/>
                  <a:pt x="1619679" y="34449"/>
                </a:cubicBezTo>
                <a:cubicBezTo>
                  <a:pt x="1713242" y="21726"/>
                  <a:pt x="1807870" y="18745"/>
                  <a:pt x="1902041" y="25570"/>
                </a:cubicBezTo>
                <a:cubicBezTo>
                  <a:pt x="2006183" y="30770"/>
                  <a:pt x="2110071" y="48021"/>
                  <a:pt x="2214847" y="33561"/>
                </a:cubicBezTo>
                <a:cubicBezTo>
                  <a:pt x="2228052" y="32216"/>
                  <a:pt x="2241384" y="33954"/>
                  <a:pt x="2253790" y="38635"/>
                </a:cubicBezTo>
                <a:cubicBezTo>
                  <a:pt x="2294520" y="52169"/>
                  <a:pt x="2338397" y="53007"/>
                  <a:pt x="2379622" y="41045"/>
                </a:cubicBezTo>
                <a:cubicBezTo>
                  <a:pt x="2431756" y="27168"/>
                  <a:pt x="2486503" y="26254"/>
                  <a:pt x="2539069" y="38381"/>
                </a:cubicBezTo>
                <a:cubicBezTo>
                  <a:pt x="2617207" y="55379"/>
                  <a:pt x="2695598" y="72123"/>
                  <a:pt x="2776908" y="58169"/>
                </a:cubicBezTo>
                <a:cubicBezTo>
                  <a:pt x="2824222" y="50178"/>
                  <a:pt x="2868111" y="30770"/>
                  <a:pt x="2914791" y="21637"/>
                </a:cubicBezTo>
                <a:cubicBezTo>
                  <a:pt x="3049249" y="-4620"/>
                  <a:pt x="3184976" y="3244"/>
                  <a:pt x="3320703" y="12124"/>
                </a:cubicBezTo>
                <a:cubicBezTo>
                  <a:pt x="3453259" y="20876"/>
                  <a:pt x="3585179" y="38888"/>
                  <a:pt x="3718496" y="36225"/>
                </a:cubicBezTo>
                <a:cubicBezTo>
                  <a:pt x="3746884" y="36440"/>
                  <a:pt x="3775210" y="38812"/>
                  <a:pt x="3803230" y="43328"/>
                </a:cubicBezTo>
                <a:cubicBezTo>
                  <a:pt x="3907245" y="57028"/>
                  <a:pt x="4011767" y="69966"/>
                  <a:pt x="4114640" y="42313"/>
                </a:cubicBezTo>
                <a:cubicBezTo>
                  <a:pt x="4206871" y="17312"/>
                  <a:pt x="4303111" y="10677"/>
                  <a:pt x="4397891" y="22779"/>
                </a:cubicBezTo>
                <a:cubicBezTo>
                  <a:pt x="4522696" y="39130"/>
                  <a:pt x="4648846" y="42707"/>
                  <a:pt x="4774374" y="33434"/>
                </a:cubicBezTo>
                <a:cubicBezTo>
                  <a:pt x="4813773" y="29515"/>
                  <a:pt x="4853387" y="28107"/>
                  <a:pt x="4892977" y="29248"/>
                </a:cubicBezTo>
                <a:cubicBezTo>
                  <a:pt x="5181681" y="42440"/>
                  <a:pt x="5471273" y="25062"/>
                  <a:pt x="5759471" y="55759"/>
                </a:cubicBezTo>
                <a:cubicBezTo>
                  <a:pt x="5805028" y="61131"/>
                  <a:pt x="5850896" y="61524"/>
                  <a:pt x="5896277" y="57017"/>
                </a:cubicBezTo>
                <a:lnTo>
                  <a:pt x="6006950" y="33749"/>
                </a:lnTo>
                <a:lnTo>
                  <a:pt x="6006950" y="4200116"/>
                </a:lnTo>
                <a:lnTo>
                  <a:pt x="13501" y="4200116"/>
                </a:lnTo>
                <a:lnTo>
                  <a:pt x="28554" y="3862213"/>
                </a:lnTo>
                <a:cubicBezTo>
                  <a:pt x="30457" y="3736758"/>
                  <a:pt x="27411" y="3611386"/>
                  <a:pt x="15626" y="3486312"/>
                </a:cubicBezTo>
                <a:cubicBezTo>
                  <a:pt x="-847" y="3333707"/>
                  <a:pt x="-4304" y="3179990"/>
                  <a:pt x="5296" y="3026802"/>
                </a:cubicBezTo>
                <a:cubicBezTo>
                  <a:pt x="11786" y="2939137"/>
                  <a:pt x="18539" y="2851472"/>
                  <a:pt x="22776" y="2763676"/>
                </a:cubicBezTo>
                <a:cubicBezTo>
                  <a:pt x="28180" y="2638786"/>
                  <a:pt x="25173" y="2513673"/>
                  <a:pt x="13771" y="2389181"/>
                </a:cubicBezTo>
                <a:cubicBezTo>
                  <a:pt x="4237" y="2294247"/>
                  <a:pt x="3177" y="2198663"/>
                  <a:pt x="10593" y="2103543"/>
                </a:cubicBezTo>
                <a:cubicBezTo>
                  <a:pt x="25690" y="1941590"/>
                  <a:pt x="9931" y="1779636"/>
                  <a:pt x="5032" y="1617814"/>
                </a:cubicBezTo>
                <a:cubicBezTo>
                  <a:pt x="-3577" y="1320125"/>
                  <a:pt x="20393" y="1022570"/>
                  <a:pt x="9666" y="724882"/>
                </a:cubicBezTo>
                <a:cubicBezTo>
                  <a:pt x="3841" y="577627"/>
                  <a:pt x="16420" y="430504"/>
                  <a:pt x="9666" y="283249"/>
                </a:cubicBezTo>
                <a:cubicBezTo>
                  <a:pt x="6885" y="230875"/>
                  <a:pt x="4568" y="178502"/>
                  <a:pt x="3409" y="126111"/>
                </a:cubicBezTo>
                <a:lnTo>
                  <a:pt x="3819" y="33427"/>
                </a:lnTo>
                <a:lnTo>
                  <a:pt x="31797" y="28723"/>
                </a:lnTo>
                <a:cubicBezTo>
                  <a:pt x="147177" y="14068"/>
                  <a:pt x="264046" y="13354"/>
                  <a:pt x="379873" y="26711"/>
                </a:cubicBezTo>
                <a:cubicBezTo>
                  <a:pt x="443931" y="35083"/>
                  <a:pt x="508243" y="47768"/>
                  <a:pt x="573442" y="35083"/>
                </a:cubicBezTo>
                <a:cubicBezTo>
                  <a:pt x="579581" y="33992"/>
                  <a:pt x="585759" y="36757"/>
                  <a:pt x="589044" y="42060"/>
                </a:cubicBezTo>
                <a:cubicBezTo>
                  <a:pt x="621264" y="81382"/>
                  <a:pt x="663123" y="80114"/>
                  <a:pt x="705871" y="67429"/>
                </a:cubicBezTo>
                <a:cubicBezTo>
                  <a:pt x="733929" y="58740"/>
                  <a:pt x="761430" y="48326"/>
                  <a:pt x="788194" y="36225"/>
                </a:cubicBezTo>
                <a:cubicBezTo>
                  <a:pt x="835052" y="16792"/>
                  <a:pt x="884827" y="5299"/>
                  <a:pt x="935464" y="2230"/>
                </a:cubicBezTo>
                <a:cubicBezTo>
                  <a:pt x="969111" y="-370"/>
                  <a:pt x="1002567" y="-521"/>
                  <a:pt x="1035902" y="8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789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A3B09E-8158-08D2-F334-9F38BBDC3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640080"/>
            <a:ext cx="625111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Vraag 25: Ron en Petra hebben goed uitgerust tijdens de busreis naar huis. Zaterdagavond gingen ze samen naar een theatervoorstelling. Naar welke voorstelling gingen ze?</a:t>
            </a:r>
          </a:p>
        </p:txBody>
      </p:sp>
      <p:pic>
        <p:nvPicPr>
          <p:cNvPr id="4098" name="Picture 2" descr="Peter Pannekoek">
            <a:extLst>
              <a:ext uri="{FF2B5EF4-FFF2-40B4-BE49-F238E27FC236}">
                <a16:creationId xmlns:a16="http://schemas.microsoft.com/office/drawing/2014/main" id="{C3A4B8A3-60FE-F891-95F9-C041403566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549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197152E-6DA0-2E2B-705B-700F93523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5400" dirty="0"/>
              <a:t>DE UITSLAG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3D4F76-FEBC-C735-23D9-D76F83B7D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200" dirty="0"/>
              <a:t>Desiree (50 </a:t>
            </a:r>
            <a:r>
              <a:rPr lang="nl-NL" sz="2200" dirty="0" err="1"/>
              <a:t>pt</a:t>
            </a:r>
            <a:r>
              <a:rPr lang="nl-NL" sz="2200" dirty="0"/>
              <a:t>)</a:t>
            </a:r>
          </a:p>
          <a:p>
            <a:pPr marL="0" indent="0">
              <a:buNone/>
            </a:pPr>
            <a:r>
              <a:rPr lang="nl-NL" sz="2200" dirty="0"/>
              <a:t>Germaine, Greetje (60 </a:t>
            </a:r>
            <a:r>
              <a:rPr lang="nl-NL" sz="2200" dirty="0" err="1"/>
              <a:t>pt</a:t>
            </a:r>
            <a:r>
              <a:rPr lang="nl-NL" sz="2200" dirty="0"/>
              <a:t>)</a:t>
            </a:r>
          </a:p>
          <a:p>
            <a:pPr marL="0" indent="0">
              <a:buNone/>
            </a:pPr>
            <a:r>
              <a:rPr lang="nl-NL" sz="2200" dirty="0"/>
              <a:t>Inge (150 </a:t>
            </a:r>
            <a:r>
              <a:rPr lang="nl-NL" sz="2200" dirty="0" err="1"/>
              <a:t>pt</a:t>
            </a:r>
            <a:r>
              <a:rPr lang="nl-NL" sz="2200" dirty="0"/>
              <a:t>)</a:t>
            </a:r>
          </a:p>
          <a:p>
            <a:pPr marL="0" indent="0">
              <a:buNone/>
            </a:pPr>
            <a:r>
              <a:rPr lang="nl-NL" sz="2200" dirty="0"/>
              <a:t>Petra (150 </a:t>
            </a:r>
            <a:r>
              <a:rPr lang="nl-NL" sz="2200" dirty="0" err="1"/>
              <a:t>pt</a:t>
            </a:r>
            <a:r>
              <a:rPr lang="nl-NL" sz="2200" dirty="0"/>
              <a:t>)</a:t>
            </a:r>
          </a:p>
          <a:p>
            <a:pPr marL="0" indent="0">
              <a:buNone/>
            </a:pPr>
            <a:r>
              <a:rPr lang="nl-NL" sz="2200" dirty="0"/>
              <a:t>Michel (240 </a:t>
            </a:r>
            <a:r>
              <a:rPr lang="nl-NL" sz="2200" dirty="0" err="1"/>
              <a:t>pt</a:t>
            </a:r>
            <a:r>
              <a:rPr lang="nl-NL" sz="2200" dirty="0"/>
              <a:t>)</a:t>
            </a:r>
          </a:p>
          <a:p>
            <a:pPr marL="0" indent="0">
              <a:buNone/>
            </a:pPr>
            <a:r>
              <a:rPr lang="nl-NL" sz="2200" dirty="0"/>
              <a:t>Edwin, Remco Jan (250 </a:t>
            </a:r>
            <a:r>
              <a:rPr lang="nl-NL" sz="2200" dirty="0" err="1"/>
              <a:t>pt</a:t>
            </a:r>
            <a:r>
              <a:rPr lang="nl-NL" sz="2200" dirty="0"/>
              <a:t>)</a:t>
            </a:r>
          </a:p>
          <a:p>
            <a:pPr marL="0" indent="0">
              <a:buNone/>
            </a:pPr>
            <a:r>
              <a:rPr lang="nl-NL" sz="2200" dirty="0"/>
              <a:t>Carla, Koen (290 </a:t>
            </a:r>
            <a:r>
              <a:rPr lang="nl-NL" sz="2200" dirty="0" err="1"/>
              <a:t>pt</a:t>
            </a:r>
            <a:r>
              <a:rPr lang="nl-NL" sz="2200" dirty="0"/>
              <a:t>)</a:t>
            </a:r>
          </a:p>
          <a:p>
            <a:pPr marL="0" indent="0">
              <a:buNone/>
            </a:pPr>
            <a:r>
              <a:rPr lang="nl-NL" sz="2200" dirty="0"/>
              <a:t>Annemarie, Ron (300 </a:t>
            </a:r>
            <a:r>
              <a:rPr lang="nl-NL" sz="2200" dirty="0" err="1"/>
              <a:t>pt</a:t>
            </a:r>
            <a:r>
              <a:rPr lang="nl-NL" sz="2200" dirty="0"/>
              <a:t>)</a:t>
            </a:r>
          </a:p>
          <a:p>
            <a:pPr marL="0" indent="0">
              <a:buNone/>
            </a:pPr>
            <a:r>
              <a:rPr lang="nl-NL" sz="2200" dirty="0"/>
              <a:t>Bas (310 </a:t>
            </a:r>
            <a:r>
              <a:rPr lang="nl-NL" sz="2200" dirty="0" err="1"/>
              <a:t>pt</a:t>
            </a:r>
            <a:r>
              <a:rPr lang="nl-NL" sz="2200" dirty="0"/>
              <a:t>)			</a:t>
            </a:r>
          </a:p>
          <a:p>
            <a:pPr marL="0" indent="0">
              <a:buNone/>
            </a:pPr>
            <a:endParaRPr lang="nl-NL" sz="2200" dirty="0"/>
          </a:p>
          <a:p>
            <a:pPr marL="0" indent="0">
              <a:buNone/>
            </a:pPr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977369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68DDD5-889F-ED35-28D3-37161DFA7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nl-NL" sz="5400"/>
              <a:t>PROFICIAT BAS</a:t>
            </a:r>
          </a:p>
        </p:txBody>
      </p:sp>
      <p:sp>
        <p:nvSpPr>
          <p:cNvPr id="513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6" name="Content Placeholder 5125">
            <a:extLst>
              <a:ext uri="{FF2B5EF4-FFF2-40B4-BE49-F238E27FC236}">
                <a16:creationId xmlns:a16="http://schemas.microsoft.com/office/drawing/2014/main" id="{3D3BFD3A-43F1-4963-B6F5-CDD50DC1E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469392"/>
          </a:xfrm>
        </p:spPr>
        <p:txBody>
          <a:bodyPr anchor="t"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dirty="0" err="1"/>
              <a:t>Succes</a:t>
            </a:r>
            <a:r>
              <a:rPr lang="en-US" sz="11200" dirty="0"/>
              <a:t> met de Quiz 2025</a:t>
            </a:r>
          </a:p>
          <a:p>
            <a:pPr marL="0" indent="0">
              <a:buNone/>
            </a:pPr>
            <a:r>
              <a:rPr lang="en-US" sz="2200" dirty="0"/>
              <a:t> </a:t>
            </a:r>
          </a:p>
        </p:txBody>
      </p:sp>
      <p:pic>
        <p:nvPicPr>
          <p:cNvPr id="5122" name="Picture 2" descr="Stockvector Champions golden cup or trophy cup with text on golden plate  1st Place. Vector illustration in comic cartoon style | Adobe Stock">
            <a:extLst>
              <a:ext uri="{FF2B5EF4-FFF2-40B4-BE49-F238E27FC236}">
                <a16:creationId xmlns:a16="http://schemas.microsoft.com/office/drawing/2014/main" id="{520A2EBF-69C9-9480-B61B-364B6D7C8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99048" y="699516"/>
            <a:ext cx="5458968" cy="545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FRANKEN 'Happy' magnetische klem, houdkracht: 1.500 g, rond">
            <a:extLst>
              <a:ext uri="{FF2B5EF4-FFF2-40B4-BE49-F238E27FC236}">
                <a16:creationId xmlns:a16="http://schemas.microsoft.com/office/drawing/2014/main" id="{BFF89431-7851-75FF-52DA-547D23F157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6" descr="FRANKEN 'Happy' magnetische klem, houdkracht: 1.500 g, rond">
            <a:extLst>
              <a:ext uri="{FF2B5EF4-FFF2-40B4-BE49-F238E27FC236}">
                <a16:creationId xmlns:a16="http://schemas.microsoft.com/office/drawing/2014/main" id="{2EF381C5-CF05-F5D3-7153-F0CF15639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132" name="Picture 12" descr="Smiley World - Bordjes 8 stuks | Kidspartystore">
            <a:extLst>
              <a:ext uri="{FF2B5EF4-FFF2-40B4-BE49-F238E27FC236}">
                <a16:creationId xmlns:a16="http://schemas.microsoft.com/office/drawing/2014/main" id="{A89D3C83-FF37-A21C-B19D-DC54D8C37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9262" y="32766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687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E223B-C473-D911-B8B0-BF845C13B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2: </a:t>
            </a:r>
            <a:r>
              <a:rPr lang="en-US" sz="66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Wie was </a:t>
            </a:r>
            <a:r>
              <a:rPr lang="en-US" sz="66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daar</a:t>
            </a:r>
            <a:r>
              <a:rPr lang="en-US" sz="66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6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een</a:t>
            </a:r>
            <a:r>
              <a:rPr lang="en-US" sz="66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week </a:t>
            </a:r>
            <a:r>
              <a:rPr lang="en-US" sz="66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eerder</a:t>
            </a:r>
            <a:r>
              <a:rPr lang="en-US" sz="66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6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ook</a:t>
            </a:r>
            <a:r>
              <a:rPr lang="en-US" sz="66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op </a:t>
            </a:r>
            <a:r>
              <a:rPr lang="en-US" sz="66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vakantie</a:t>
            </a:r>
            <a:r>
              <a:rPr lang="en-US" sz="66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6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geweest</a:t>
            </a:r>
            <a:r>
              <a:rPr lang="en-US" sz="66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?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D1A5EAF-6470-4CA8-4D91-E652EDFD1D97}"/>
              </a:ext>
            </a:extLst>
          </p:cNvPr>
          <p:cNvSpPr txBox="1"/>
          <p:nvPr/>
        </p:nvSpPr>
        <p:spPr>
          <a:xfrm>
            <a:off x="640080" y="4631161"/>
            <a:ext cx="6692827" cy="156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Antwoord: Desiree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Tijdelijke aanduiding voor inhoud 7" descr="Afbeelding met Menselijk gezicht, persoon, glimlach, Tand&#10;&#10;Automatisch gegenereerde beschrijving">
            <a:extLst>
              <a:ext uri="{FF2B5EF4-FFF2-40B4-BE49-F238E27FC236}">
                <a16:creationId xmlns:a16="http://schemas.microsoft.com/office/drawing/2014/main" id="{3A814ECB-E1E6-22E9-3AB6-4E682CB612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781544" y="756158"/>
            <a:ext cx="1447808" cy="180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47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3D7B2B-C3B2-DA49-FC68-A51E37FBE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/>
              <a:t>Vraag 3: </a:t>
            </a:r>
            <a:r>
              <a:rPr lang="en-US" sz="3800" b="0" i="0" u="none" strike="noStrike">
                <a:effectLst/>
              </a:rPr>
              <a:t>Waar was Koen op vakantie begin oktober 2023?</a:t>
            </a:r>
            <a:r>
              <a:rPr lang="en-US" sz="3800"/>
              <a:t> 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A33E758-0ED5-154B-C620-5B8B8743C9A2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200"/>
              <a:t>Antwoord: New York</a:t>
            </a:r>
          </a:p>
        </p:txBody>
      </p:sp>
      <p:pic>
        <p:nvPicPr>
          <p:cNvPr id="5" name="Tijdelijke aanduiding voor inhoud 4" descr="Afbeelding met kunst, verven, muurtekening, Beeldende kunst&#10;&#10;Automatisch gegenereerde beschrijving">
            <a:extLst>
              <a:ext uri="{FF2B5EF4-FFF2-40B4-BE49-F238E27FC236}">
                <a16:creationId xmlns:a16="http://schemas.microsoft.com/office/drawing/2014/main" id="{9217178C-260B-0E92-E628-62FE8EF15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299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66F9C2-ABFE-CC0A-8F19-897236D98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 4: </a:t>
            </a:r>
            <a:r>
              <a:rPr lang="en-US" sz="31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 welke plaats stond Germaine op het inschrijfklassement voor Winterblend 2024?</a:t>
            </a:r>
            <a:r>
              <a:rPr lang="en-US" sz="3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tekst, schermopname, software, Multimediasoftware&#10;&#10;Automatisch gegenereerde beschrijving">
            <a:extLst>
              <a:ext uri="{FF2B5EF4-FFF2-40B4-BE49-F238E27FC236}">
                <a16:creationId xmlns:a16="http://schemas.microsoft.com/office/drawing/2014/main" id="{843B3A95-BD69-F34F-B14B-F0745157CB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8072" y="640080"/>
            <a:ext cx="2567063" cy="5550408"/>
          </a:xfrm>
          <a:prstGeom prst="rect">
            <a:avLst/>
          </a:prstGeom>
        </p:spPr>
      </p:pic>
      <p:sp>
        <p:nvSpPr>
          <p:cNvPr id="8" name="Pijl: rechts 7">
            <a:extLst>
              <a:ext uri="{FF2B5EF4-FFF2-40B4-BE49-F238E27FC236}">
                <a16:creationId xmlns:a16="http://schemas.microsoft.com/office/drawing/2014/main" id="{949A61DC-3D0E-21E0-5F55-6CD310F20D62}"/>
              </a:ext>
            </a:extLst>
          </p:cNvPr>
          <p:cNvSpPr/>
          <p:nvPr/>
        </p:nvSpPr>
        <p:spPr>
          <a:xfrm>
            <a:off x="5575177" y="3844031"/>
            <a:ext cx="1402895" cy="292963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9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1C96524-8685-4BA4-6873-C1AEB770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2362"/>
            <a:ext cx="6281928" cy="41354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 5: </a:t>
            </a:r>
            <a:r>
              <a:rPr lang="en-US" sz="51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Oudgedienden Anja en William sloegen beide een jaartje over, maar wat was de reden?</a:t>
            </a:r>
            <a:r>
              <a:rPr lang="en-US" sz="5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3268E8-E50D-DD25-69E7-2F73B66E7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8114" y="1232452"/>
            <a:ext cx="3200400" cy="38509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Antwoord: </a:t>
            </a:r>
            <a:r>
              <a:rPr lang="en-US" sz="2400" b="0" i="0" u="none" strike="noStrike" kern="120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rPr>
              <a:t>Anja ging naar Lapland en William had een cursus</a:t>
            </a: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27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9749F2-543C-8E12-18F7-0EF625D1C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0040"/>
            <a:ext cx="6692827" cy="38926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6: </a:t>
            </a: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Wie </a:t>
            </a:r>
            <a:r>
              <a:rPr lang="en-US" sz="60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hebben</a:t>
            </a: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er in </a:t>
            </a:r>
            <a:r>
              <a:rPr lang="en-US" sz="6000" b="0" i="0" u="sng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december</a:t>
            </a: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een</a:t>
            </a: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rondje</a:t>
            </a: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Wintergolf</a:t>
            </a: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0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gespeeld</a:t>
            </a: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?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142BFCC-2CBD-8514-E49D-6B8F236F899E}"/>
              </a:ext>
            </a:extLst>
          </p:cNvPr>
          <p:cNvSpPr txBox="1"/>
          <p:nvPr/>
        </p:nvSpPr>
        <p:spPr>
          <a:xfrm>
            <a:off x="640080" y="4631161"/>
            <a:ext cx="6692827" cy="156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Antwoord: Bas &amp; Carla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buitenshuis, gras, hemel, wolk">
            <a:extLst>
              <a:ext uri="{FF2B5EF4-FFF2-40B4-BE49-F238E27FC236}">
                <a16:creationId xmlns:a16="http://schemas.microsoft.com/office/drawing/2014/main" id="{692FD3E9-0D28-C0BE-1B21-E9293D5FE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1544" y="647983"/>
            <a:ext cx="4087368" cy="532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84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A82015-9450-E7D3-A3AC-F7BA7564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nl-NL" sz="2200" dirty="0"/>
              <a:t>Vraag 7: Barend en </a:t>
            </a:r>
            <a:r>
              <a:rPr lang="nl-NL" sz="2200" dirty="0" err="1"/>
              <a:t>Adelmar</a:t>
            </a:r>
            <a:r>
              <a:rPr lang="nl-NL" sz="2200" dirty="0"/>
              <a:t> hebben niet genoeg aan een weekje Winterblend. Waar waren zij in december al op wintersport?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3E1D99-9C3F-F5D0-A794-D65D63310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2200" dirty="0" err="1"/>
              <a:t>Adelmar</a:t>
            </a:r>
            <a:r>
              <a:rPr lang="nl-NL" sz="2200" dirty="0"/>
              <a:t>:</a:t>
            </a:r>
          </a:p>
        </p:txBody>
      </p:sp>
      <p:pic>
        <p:nvPicPr>
          <p:cNvPr id="5" name="Afbeelding 4" descr="Afbeelding met Lettertype, tekst, logo, schermopname&#10;&#10;Automatisch gegenereerde beschrijving">
            <a:extLst>
              <a:ext uri="{FF2B5EF4-FFF2-40B4-BE49-F238E27FC236}">
                <a16:creationId xmlns:a16="http://schemas.microsoft.com/office/drawing/2014/main" id="{01CB8A5E-045A-2338-CBB4-1336BF08C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4913" y="1778165"/>
            <a:ext cx="4131795" cy="2846347"/>
          </a:xfrm>
          <a:prstGeom prst="rect">
            <a:avLst/>
          </a:prstGeom>
        </p:spPr>
      </p:pic>
      <p:pic>
        <p:nvPicPr>
          <p:cNvPr id="11" name="Afbeelding 10" descr="Afbeelding met illustratie&#10;&#10;Beschrijving automatisch gegenereerd met lage betrouwbaarheid">
            <a:extLst>
              <a:ext uri="{FF2B5EF4-FFF2-40B4-BE49-F238E27FC236}">
                <a16:creationId xmlns:a16="http://schemas.microsoft.com/office/drawing/2014/main" id="{334D97AF-AD20-E00C-56E3-FE2A6BC3A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8666" y="3353752"/>
            <a:ext cx="2124075" cy="2162175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A50639F6-6161-3723-8353-BC89059EF8CF}"/>
              </a:ext>
            </a:extLst>
          </p:cNvPr>
          <p:cNvSpPr txBox="1"/>
          <p:nvPr/>
        </p:nvSpPr>
        <p:spPr>
          <a:xfrm>
            <a:off x="6288833" y="1212980"/>
            <a:ext cx="253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Barend:</a:t>
            </a:r>
          </a:p>
        </p:txBody>
      </p:sp>
    </p:spTree>
    <p:extLst>
      <p:ext uri="{BB962C8B-B14F-4D97-AF65-F5344CB8AC3E}">
        <p14:creationId xmlns:p14="http://schemas.microsoft.com/office/powerpoint/2010/main" val="3189855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AF21AA-1B58-2CAB-1C69-042BAF62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Vraag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8: </a:t>
            </a:r>
            <a:b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Naar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wie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werd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er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een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winterstorm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genoemd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48044E9-BFA5-8DAF-346F-C9C5FAE0B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4296" y="1665740"/>
            <a:ext cx="7214616" cy="349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2911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639</Words>
  <Application>Microsoft Office PowerPoint</Application>
  <PresentationFormat>Breedbeeld</PresentationFormat>
  <Paragraphs>80</Paragraphs>
  <Slides>28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2" baseType="lpstr">
      <vt:lpstr>Aptos</vt:lpstr>
      <vt:lpstr>Aptos Display</vt:lpstr>
      <vt:lpstr>Arial</vt:lpstr>
      <vt:lpstr>Kantoorthema</vt:lpstr>
      <vt:lpstr>QUIZ 2024 </vt:lpstr>
      <vt:lpstr>Vraag 1: Waar was de quizmaster op vakantie in september 2023. </vt:lpstr>
      <vt:lpstr>Vraag 2: Wie was daar een week eerder ook op vakantie geweest? </vt:lpstr>
      <vt:lpstr>Vraag 3: Waar was Koen op vakantie begin oktober 2023? </vt:lpstr>
      <vt:lpstr>Vraag 4: Op welke plaats stond Germaine op het inschrijfklassement voor Winterblend 2024? </vt:lpstr>
      <vt:lpstr>Vraag 5: Oudgedienden Anja en William sloegen beide een jaartje over, maar wat was de reden? </vt:lpstr>
      <vt:lpstr>Vraag 6: Wie hebben er in december een rondje Wintergolf gespeeld? </vt:lpstr>
      <vt:lpstr>Vraag 7: Barend en Adelmar hebben niet genoeg aan een weekje Winterblend. Waar waren zij in december al op wintersport?</vt:lpstr>
      <vt:lpstr>Vraag 8:  Naar wie werd er een winterstorm genoemd?</vt:lpstr>
      <vt:lpstr>Vraag 9: Waar verbleven de 4 voorskiërs de eerste 2 nachten in Châtel?</vt:lpstr>
      <vt:lpstr>Vraag 10:  de klassieker, Hoe heten de buschauffeurs van de heenreis? </vt:lpstr>
      <vt:lpstr>Vraag 11: Op maandag hadden we pasta bolognese. Deze was erg lekker, want er werden 2e porties besteld.  Door wie allemaal? </vt:lpstr>
      <vt:lpstr>Vraag 12: In welk jaar werd Le Panoramic geopend?</vt:lpstr>
      <vt:lpstr>Vraag 13: Noem tenminste 4 liften uit de skisafari?</vt:lpstr>
      <vt:lpstr>Vraag 14: Waar hebben de meeste gelunched na de skisafari?</vt:lpstr>
      <vt:lpstr>Vraag 15: Welk nummer zong Petra de hele week? Graag de titel en artiest(en).</vt:lpstr>
      <vt:lpstr>Vraag 16: Waar vind je de Rivella speedcheck in Portes du Soleil?</vt:lpstr>
      <vt:lpstr>Vraag 17: Waar vind je deze muurschildering in Châtel? </vt:lpstr>
      <vt:lpstr>Vraag 18: Op welke dag is de weekmarkt in Chatel? </vt:lpstr>
      <vt:lpstr>Vraag 19: Waar stond deze sneeuwpop?</vt:lpstr>
      <vt:lpstr>Vraag 20: Welke 3-persoons stoeltjeslift in Morgins is vervangen door een nieuwe gondellift eind 2023? </vt:lpstr>
      <vt:lpstr>Vraag 21: Welke slipper hoort bij wie? </vt:lpstr>
      <vt:lpstr>Vraag 22: Hoeveel procent van de deelnemers van Winterblend is in dienst van Achmea? </vt:lpstr>
      <vt:lpstr>Vraag 23: Waar zou je deze trappen van kunnen herkennen? </vt:lpstr>
      <vt:lpstr>Vraag 24: Toen Winterblend nog bekend stond als Winterpolis zijn we aan aantal keren in Châtel geweest.In welke jaren was dat en in welk hotel verbleven we toen? </vt:lpstr>
      <vt:lpstr>Vraag 25: Ron en Petra hebben goed uitgerust tijdens de busreis naar huis. Zaterdagavond gingen ze samen naar een theatervoorstelling. Naar welke voorstelling gingen ze?</vt:lpstr>
      <vt:lpstr>DE UITSLAG</vt:lpstr>
      <vt:lpstr>PROFICIAT BAS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QUIZ 2024 </dc:title>
  <dc:creator>Johan van Gils (JGA)</dc:creator>
  <cp:lastModifiedBy>Bas van Engelen</cp:lastModifiedBy>
  <cp:revision>34</cp:revision>
  <dcterms:created xsi:type="dcterms:W3CDTF">2024-06-25T06:51:48Z</dcterms:created>
  <dcterms:modified xsi:type="dcterms:W3CDTF">2025-01-31T20:41:55Z</dcterms:modified>
</cp:coreProperties>
</file>